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40"/>
  </p:notesMasterIdLst>
  <p:handoutMasterIdLst>
    <p:handoutMasterId r:id="rId41"/>
  </p:handoutMasterIdLst>
  <p:sldIdLst>
    <p:sldId id="264" r:id="rId5"/>
    <p:sldId id="281" r:id="rId6"/>
    <p:sldId id="282" r:id="rId7"/>
    <p:sldId id="284" r:id="rId8"/>
    <p:sldId id="285" r:id="rId9"/>
    <p:sldId id="280" r:id="rId10"/>
    <p:sldId id="286" r:id="rId11"/>
    <p:sldId id="289" r:id="rId12"/>
    <p:sldId id="290" r:id="rId13"/>
    <p:sldId id="283" r:id="rId14"/>
    <p:sldId id="310" r:id="rId15"/>
    <p:sldId id="311" r:id="rId16"/>
    <p:sldId id="312" r:id="rId17"/>
    <p:sldId id="307" r:id="rId18"/>
    <p:sldId id="308" r:id="rId19"/>
    <p:sldId id="309" r:id="rId20"/>
    <p:sldId id="291" r:id="rId21"/>
    <p:sldId id="294" r:id="rId22"/>
    <p:sldId id="295" r:id="rId23"/>
    <p:sldId id="296" r:id="rId24"/>
    <p:sldId id="292" r:id="rId25"/>
    <p:sldId id="293" r:id="rId26"/>
    <p:sldId id="298" r:id="rId27"/>
    <p:sldId id="299" r:id="rId28"/>
    <p:sldId id="302" r:id="rId29"/>
    <p:sldId id="303" r:id="rId30"/>
    <p:sldId id="304" r:id="rId31"/>
    <p:sldId id="297" r:id="rId32"/>
    <p:sldId id="300" r:id="rId33"/>
    <p:sldId id="305" r:id="rId34"/>
    <p:sldId id="306" r:id="rId35"/>
    <p:sldId id="326" r:id="rId36"/>
    <p:sldId id="327" r:id="rId37"/>
    <p:sldId id="328" r:id="rId38"/>
    <p:sldId id="325" r:id="rId39"/>
  </p:sldIdLst>
  <p:sldSz cx="12188825" cy="6858000"/>
  <p:notesSz cx="6858000" cy="9144000"/>
  <p:defaultTextStyle>
    <a:defPPr rtl="0">
      <a:defRPr lang="tr-T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9" pos="3839" userDrawn="1">
          <p15:clr>
            <a:srgbClr val="A4A3A4"/>
          </p15:clr>
        </p15:guide>
        <p15:guide id="10"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howGuides="1">
      <p:cViewPr varScale="1">
        <p:scale>
          <a:sx n="72" d="100"/>
          <a:sy n="72" d="100"/>
        </p:scale>
        <p:origin x="660" y="66"/>
      </p:cViewPr>
      <p:guideLst>
        <p:guide pos="3839"/>
        <p:guide orient="horz" pos="2160"/>
      </p:guideLst>
    </p:cSldViewPr>
  </p:slideViewPr>
  <p:notesTextViewPr>
    <p:cViewPr>
      <p:scale>
        <a:sx n="1" d="1"/>
        <a:sy n="1" d="1"/>
      </p:scale>
      <p:origin x="0" y="0"/>
    </p:cViewPr>
  </p:notesTextViewPr>
  <p:notesViewPr>
    <p:cSldViewPr>
      <p:cViewPr varScale="1">
        <p:scale>
          <a:sx n="90" d="100"/>
          <a:sy n="90" d="100"/>
        </p:scale>
        <p:origin x="377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tr-TR" dirty="0">
              <a:solidFill>
                <a:schemeClr val="tx2"/>
              </a:solidFill>
            </a:endParaRPr>
          </a:p>
        </p:txBody>
      </p:sp>
      <p:sp>
        <p:nvSpPr>
          <p:cNvPr id="3" name="Tarih Yer Tutucusu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l" rtl="0">
              <a:defRPr sz="1200"/>
            </a:lvl1pPr>
          </a:lstStyle>
          <a:p>
            <a:pPr algn="r" rtl="0"/>
            <a:fld id="{06766E61-8483-4E85-A7AA-B03676934E74}" type="datetime1">
              <a:rPr lang="tr-TR" smtClean="0">
                <a:solidFill>
                  <a:schemeClr val="tx2"/>
                </a:solidFill>
              </a:rPr>
              <a:pPr algn="r" rtl="0"/>
              <a:t>20.09.2023</a:t>
            </a:fld>
            <a:endParaRPr lang="tr-TR" dirty="0">
              <a:solidFill>
                <a:schemeClr val="tx2"/>
              </a:solidFill>
            </a:endParaRPr>
          </a:p>
        </p:txBody>
      </p:sp>
      <p:sp>
        <p:nvSpPr>
          <p:cNvPr id="4" name="Alt Bilgi Yer Tutucusu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tr-TR" dirty="0">
              <a:solidFill>
                <a:schemeClr val="tx2"/>
              </a:solidFill>
            </a:endParaRPr>
          </a:p>
        </p:txBody>
      </p:sp>
      <p:sp>
        <p:nvSpPr>
          <p:cNvPr id="5" name="Slayt Numarası Yer Tutucusu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l" rtl="0">
              <a:defRPr sz="1200"/>
            </a:lvl1pPr>
          </a:lstStyle>
          <a:p>
            <a:pPr algn="r" rtl="0"/>
            <a:fld id="{CFD77566-CD65-4859-9FA1-43956DC85B8C}" type="slidenum">
              <a:rPr lang="tr-TR" smtClean="0">
                <a:solidFill>
                  <a:schemeClr val="tx2"/>
                </a:solidFill>
              </a:rPr>
              <a:pPr algn="r" rtl="0"/>
              <a:t>‹#›</a:t>
            </a:fld>
            <a:endParaRPr lang="tr-TR" dirty="0">
              <a:solidFill>
                <a:schemeClr val="tx2"/>
              </a:solidFill>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jpg>
</file>

<file path=ppt/media/image3.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solidFill>
                  <a:schemeClr val="tx2"/>
                </a:solidFill>
              </a:defRPr>
            </a:lvl1pPr>
          </a:lstStyle>
          <a:p>
            <a:pPr rtl="0"/>
            <a:endParaRPr lang="tr-TR" noProof="0" dirty="0"/>
          </a:p>
        </p:txBody>
      </p:sp>
      <p:sp>
        <p:nvSpPr>
          <p:cNvPr id="3" name="Tarih Yer Tutucusu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solidFill>
                  <a:schemeClr val="tx2"/>
                </a:solidFill>
              </a:defRPr>
            </a:lvl1pPr>
          </a:lstStyle>
          <a:p>
            <a:fld id="{D4890AD5-4316-40C1-84C6-5DB9875CE083}" type="datetime1">
              <a:rPr lang="tr-TR" smtClean="0"/>
              <a:pPr/>
              <a:t>20.09.2023</a:t>
            </a:fld>
            <a:endParaRPr lang="tr-TR" dirty="0"/>
          </a:p>
        </p:txBody>
      </p:sp>
      <p:sp>
        <p:nvSpPr>
          <p:cNvPr id="4" name="Slayt Görüntüsü Yer Tutucusu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lang="tr-TR" noProof="0" dirty="0"/>
          </a:p>
        </p:txBody>
      </p:sp>
      <p:sp>
        <p:nvSpPr>
          <p:cNvPr id="5" name="Not Yer Tutucusu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6" name="Alt Bilgi Yer Tutucusu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solidFill>
                  <a:schemeClr val="tx2"/>
                </a:solidFill>
              </a:defRPr>
            </a:lvl1pPr>
          </a:lstStyle>
          <a:p>
            <a:pPr rtl="0"/>
            <a:endParaRPr lang="tr-TR" noProof="0" dirty="0"/>
          </a:p>
        </p:txBody>
      </p:sp>
      <p:sp>
        <p:nvSpPr>
          <p:cNvPr id="7" name="Slayt Numarası Yer Tutucusu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solidFill>
                  <a:schemeClr val="tx2"/>
                </a:solidFill>
              </a:defRPr>
            </a:lvl1pPr>
          </a:lstStyle>
          <a:p>
            <a:fld id="{B8796F01-7154-41E0-B48B-A6921757531A}" type="slidenum">
              <a:rPr lang="tr-TR" smtClean="0"/>
              <a:pPr/>
              <a:t>‹#›</a:t>
            </a:fld>
            <a:endParaRPr lang="tr-TR" dirty="0"/>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2"/>
        </a:solidFill>
        <a:latin typeface="+mn-lt"/>
        <a:ea typeface="+mn-ea"/>
        <a:cs typeface="+mn-cs"/>
      </a:defRPr>
    </a:lvl1pPr>
    <a:lvl2pPr marL="609493" algn="l" defTabSz="1218987" rtl="0" eaLnBrk="1" latinLnBrk="0" hangingPunct="1">
      <a:defRPr sz="1600" kern="1200">
        <a:solidFill>
          <a:schemeClr val="tx2"/>
        </a:solidFill>
        <a:latin typeface="+mn-lt"/>
        <a:ea typeface="+mn-ea"/>
        <a:cs typeface="+mn-cs"/>
      </a:defRPr>
    </a:lvl2pPr>
    <a:lvl3pPr marL="1218987" algn="l" defTabSz="1218987" rtl="0" eaLnBrk="1" latinLnBrk="0" hangingPunct="1">
      <a:defRPr sz="1600" kern="1200">
        <a:solidFill>
          <a:schemeClr val="tx2"/>
        </a:solidFill>
        <a:latin typeface="+mn-lt"/>
        <a:ea typeface="+mn-ea"/>
        <a:cs typeface="+mn-cs"/>
      </a:defRPr>
    </a:lvl3pPr>
    <a:lvl4pPr marL="1828480" algn="l" defTabSz="1218987" rtl="0" eaLnBrk="1" latinLnBrk="0" hangingPunct="1">
      <a:defRPr sz="1600" kern="1200">
        <a:solidFill>
          <a:schemeClr val="tx2"/>
        </a:solidFill>
        <a:latin typeface="+mn-lt"/>
        <a:ea typeface="+mn-ea"/>
        <a:cs typeface="+mn-cs"/>
      </a:defRPr>
    </a:lvl4pPr>
    <a:lvl5pPr marL="2437973" algn="l" defTabSz="1218987" rtl="0" eaLnBrk="1" latinLnBrk="0" hangingPunct="1">
      <a:defRPr sz="1600" kern="1200">
        <a:solidFill>
          <a:schemeClr val="tx2"/>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fld id="{2168681B-2EDC-407F-B97F-862249554AFD}" type="slidenum">
              <a:rPr lang="tr-TR" smtClean="0"/>
              <a:t>35</a:t>
            </a:fld>
            <a:endParaRPr lang="tr-TR"/>
          </a:p>
        </p:txBody>
      </p:sp>
    </p:spTree>
    <p:extLst>
      <p:ext uri="{BB962C8B-B14F-4D97-AF65-F5344CB8AC3E}">
        <p14:creationId xmlns:p14="http://schemas.microsoft.com/office/powerpoint/2010/main" val="23336428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Başlık 1"/>
          <p:cNvSpPr>
            <a:spLocks noGrp="1"/>
          </p:cNvSpPr>
          <p:nvPr>
            <p:ph type="ctrTitle"/>
          </p:nvPr>
        </p:nvSpPr>
        <p:spPr>
          <a:xfrm>
            <a:off x="4672383" y="1498601"/>
            <a:ext cx="7008574" cy="3298825"/>
          </a:xfrm>
        </p:spPr>
        <p:txBody>
          <a:bodyPr rtlCol="0">
            <a:normAutofit/>
          </a:bodyPr>
          <a:lstStyle>
            <a:lvl1pPr algn="l" rtl="0">
              <a:lnSpc>
                <a:spcPct val="90000"/>
              </a:lnSpc>
              <a:defRPr sz="5400" cap="none" baseline="0"/>
            </a:lvl1pPr>
          </a:lstStyle>
          <a:p>
            <a:pPr rtl="0"/>
            <a:r>
              <a:rPr lang="tr-TR" noProof="0"/>
              <a:t>Asıl başlık stilini düzenlemek için tıklayın</a:t>
            </a:r>
            <a:endParaRPr lang="tr-TR" noProof="0" dirty="0"/>
          </a:p>
        </p:txBody>
      </p:sp>
      <p:sp>
        <p:nvSpPr>
          <p:cNvPr id="3" name="Alt Başlık 2"/>
          <p:cNvSpPr>
            <a:spLocks noGrp="1"/>
          </p:cNvSpPr>
          <p:nvPr>
            <p:ph type="subTitle" idx="1"/>
          </p:nvPr>
        </p:nvSpPr>
        <p:spPr>
          <a:xfrm>
            <a:off x="4672383" y="4927600"/>
            <a:ext cx="7008574" cy="1244600"/>
          </a:xfrm>
        </p:spPr>
        <p:txBody>
          <a:bodyPr rtlCol="0">
            <a:normAutofit/>
          </a:bodyPr>
          <a:lstStyle>
            <a:lvl1pPr marL="0" indent="0" algn="l" rtl="0">
              <a:spcBef>
                <a:spcPts val="0"/>
              </a:spcBef>
              <a:buNone/>
              <a:defRPr sz="2800" b="0">
                <a:solidFill>
                  <a:schemeClr val="tx1"/>
                </a:solidFill>
              </a:defRPr>
            </a:lvl1pPr>
            <a:lvl2pPr marL="609493" indent="0" algn="ctr" rtl="0">
              <a:buNone/>
              <a:defRPr>
                <a:solidFill>
                  <a:schemeClr val="tx1">
                    <a:tint val="75000"/>
                  </a:schemeClr>
                </a:solidFill>
              </a:defRPr>
            </a:lvl2pPr>
            <a:lvl3pPr marL="1218987" indent="0" algn="ctr" rtl="0">
              <a:buNone/>
              <a:defRPr>
                <a:solidFill>
                  <a:schemeClr val="tx1">
                    <a:tint val="75000"/>
                  </a:schemeClr>
                </a:solidFill>
              </a:defRPr>
            </a:lvl3pPr>
            <a:lvl4pPr marL="1828480" indent="0" algn="ctr" rtl="0">
              <a:buNone/>
              <a:defRPr>
                <a:solidFill>
                  <a:schemeClr val="tx1">
                    <a:tint val="75000"/>
                  </a:schemeClr>
                </a:solidFill>
              </a:defRPr>
            </a:lvl4pPr>
            <a:lvl5pPr marL="2437973" indent="0" algn="ctr" rtl="0">
              <a:buNone/>
              <a:defRPr>
                <a:solidFill>
                  <a:schemeClr val="tx1">
                    <a:tint val="75000"/>
                  </a:schemeClr>
                </a:solidFill>
              </a:defRPr>
            </a:lvl5pPr>
            <a:lvl6pPr marL="3047467" indent="0" algn="ctr" rtl="0">
              <a:buNone/>
              <a:defRPr>
                <a:solidFill>
                  <a:schemeClr val="tx1">
                    <a:tint val="75000"/>
                  </a:schemeClr>
                </a:solidFill>
              </a:defRPr>
            </a:lvl6pPr>
            <a:lvl7pPr marL="3656960" indent="0" algn="ctr" rtl="0">
              <a:buNone/>
              <a:defRPr>
                <a:solidFill>
                  <a:schemeClr val="tx1">
                    <a:tint val="75000"/>
                  </a:schemeClr>
                </a:solidFill>
              </a:defRPr>
            </a:lvl7pPr>
            <a:lvl8pPr marL="4266453" indent="0" algn="ctr" rtl="0">
              <a:buNone/>
              <a:defRPr>
                <a:solidFill>
                  <a:schemeClr val="tx1">
                    <a:tint val="75000"/>
                  </a:schemeClr>
                </a:solidFill>
              </a:defRPr>
            </a:lvl8pPr>
            <a:lvl9pPr marL="4875947" indent="0" algn="ctr" rtl="0">
              <a:buNone/>
              <a:defRPr>
                <a:solidFill>
                  <a:schemeClr val="tx1">
                    <a:tint val="75000"/>
                  </a:schemeClr>
                </a:solidFill>
              </a:defRPr>
            </a:lvl9pPr>
          </a:lstStyle>
          <a:p>
            <a:pPr rtl="0"/>
            <a:r>
              <a:rPr lang="tr-TR" noProof="0"/>
              <a:t>Asıl alt başlık stilini düzenlemek için tıklayın</a:t>
            </a:r>
            <a:endParaRPr lang="tr-TR" noProof="0" dirty="0"/>
          </a:p>
        </p:txBody>
      </p:sp>
    </p:spTree>
    <p:extLst>
      <p:ext uri="{BB962C8B-B14F-4D97-AF65-F5344CB8AC3E}">
        <p14:creationId xmlns:p14="http://schemas.microsoft.com/office/powerpoint/2010/main" val="3222770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a:t>Asıl başlık stilini düzenlemek için tıklayın</a:t>
            </a:r>
            <a:endParaRPr lang="tr-TR" noProof="0" dirty="0"/>
          </a:p>
        </p:txBody>
      </p:sp>
      <p:sp>
        <p:nvSpPr>
          <p:cNvPr id="3" name="Dikey Metin Yer Tutucusu 2"/>
          <p:cNvSpPr>
            <a:spLocks noGrp="1"/>
          </p:cNvSpPr>
          <p:nvPr>
            <p:ph type="body" orient="vert" idx="1"/>
          </p:nvPr>
        </p:nvSpPr>
        <p:spPr/>
        <p:txBody>
          <a:bodyPr vert="eaVert" rtlCol="0"/>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Tarih Yer Tutucusu 3"/>
          <p:cNvSpPr>
            <a:spLocks noGrp="1"/>
          </p:cNvSpPr>
          <p:nvPr>
            <p:ph type="dt" sz="half" idx="10"/>
          </p:nvPr>
        </p:nvSpPr>
        <p:spPr/>
        <p:txBody>
          <a:bodyPr rtlCol="0"/>
          <a:lstStyle>
            <a:lvl1pPr>
              <a:defRPr/>
            </a:lvl1pPr>
          </a:lstStyle>
          <a:p>
            <a:fld id="{D2393C2F-276E-45A2-A26D-280D43F4DEC0}" type="datetime1">
              <a:rPr lang="tr-TR" smtClean="0"/>
              <a:pPr/>
              <a:t>20.09.2023</a:t>
            </a:fld>
            <a:endParaRPr lang="tr-TR"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591C5AD9-787D-40FA-8A4D-16A055B9AF81}" type="slidenum">
              <a:rPr lang="tr-TR" noProof="0" smtClean="0"/>
              <a:t>‹#›</a:t>
            </a:fld>
            <a:endParaRPr lang="tr-TR" noProof="0" dirty="0"/>
          </a:p>
        </p:txBody>
      </p:sp>
    </p:spTree>
    <p:extLst>
      <p:ext uri="{BB962C8B-B14F-4D97-AF65-F5344CB8AC3E}">
        <p14:creationId xmlns:p14="http://schemas.microsoft.com/office/powerpoint/2010/main" val="1010434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9852633" y="274638"/>
            <a:ext cx="1422030" cy="5897561"/>
          </a:xfrm>
        </p:spPr>
        <p:txBody>
          <a:bodyPr vert="eaVert" rtlCol="0"/>
          <a:lstStyle>
            <a:lvl1pPr rtl="0">
              <a:defRPr/>
            </a:lvl1pPr>
          </a:lstStyle>
          <a:p>
            <a:pPr rtl="0"/>
            <a:r>
              <a:rPr lang="tr-TR" noProof="0"/>
              <a:t>Asıl başlık stilini düzenlemek için tıklayın</a:t>
            </a:r>
            <a:endParaRPr lang="tr-TR" noProof="0" dirty="0"/>
          </a:p>
        </p:txBody>
      </p:sp>
      <p:sp>
        <p:nvSpPr>
          <p:cNvPr id="3" name="Dikey Metin Yer Tutucusu 2"/>
          <p:cNvSpPr>
            <a:spLocks noGrp="1"/>
          </p:cNvSpPr>
          <p:nvPr>
            <p:ph type="body" orient="vert" idx="1"/>
          </p:nvPr>
        </p:nvSpPr>
        <p:spPr>
          <a:xfrm>
            <a:off x="1117309" y="274638"/>
            <a:ext cx="8532178" cy="5897561"/>
          </a:xfrm>
        </p:spPr>
        <p:txBody>
          <a:bodyPr vert="eaVert" rtlCol="0"/>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Tarih Yer Tutucusu 3"/>
          <p:cNvSpPr>
            <a:spLocks noGrp="1"/>
          </p:cNvSpPr>
          <p:nvPr>
            <p:ph type="dt" sz="half" idx="10"/>
          </p:nvPr>
        </p:nvSpPr>
        <p:spPr/>
        <p:txBody>
          <a:bodyPr rtlCol="0"/>
          <a:lstStyle>
            <a:lvl1pPr>
              <a:defRPr/>
            </a:lvl1pPr>
          </a:lstStyle>
          <a:p>
            <a:fld id="{6EE73423-0FCB-43D8-A89E-348919C940EF}" type="datetime1">
              <a:rPr lang="tr-TR" smtClean="0"/>
              <a:pPr/>
              <a:t>20.09.2023</a:t>
            </a:fld>
            <a:endParaRPr lang="tr-TR"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591C5AD9-787D-40FA-8A4D-16A055B9AF81}" type="slidenum">
              <a:rPr lang="tr-TR" noProof="0" smtClean="0"/>
              <a:t>‹#›</a:t>
            </a:fld>
            <a:endParaRPr lang="tr-TR" noProof="0" dirty="0"/>
          </a:p>
        </p:txBody>
      </p:sp>
    </p:spTree>
    <p:extLst>
      <p:ext uri="{BB962C8B-B14F-4D97-AF65-F5344CB8AC3E}">
        <p14:creationId xmlns:p14="http://schemas.microsoft.com/office/powerpoint/2010/main" val="3650715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ölüm Üstbilgisi">
    <p:spTree>
      <p:nvGrpSpPr>
        <p:cNvPr id="1" name=""/>
        <p:cNvGrpSpPr/>
        <p:nvPr/>
      </p:nvGrpSpPr>
      <p:grpSpPr>
        <a:xfrm>
          <a:off x="0" y="0"/>
          <a:ext cx="0" cy="0"/>
          <a:chOff x="0" y="0"/>
          <a:chExt cx="0" cy="0"/>
        </a:xfrm>
      </p:grpSpPr>
      <p:pic>
        <p:nvPicPr>
          <p:cNvPr id="7" name="Resim 6">
            <a:extLst>
              <a:ext uri="{FF2B5EF4-FFF2-40B4-BE49-F238E27FC236}">
                <a16:creationId xmlns:a16="http://schemas.microsoft.com/office/drawing/2014/main" id="{3615873C-D3E2-FA4E-8AD4-E03FE08DE4E8}"/>
              </a:ext>
            </a:extLst>
          </p:cNvPr>
          <p:cNvPicPr>
            <a:picLocks noChangeAspect="1"/>
          </p:cNvPicPr>
          <p:nvPr userDrawn="1"/>
        </p:nvPicPr>
        <p:blipFill>
          <a:blip r:embed="rId2"/>
          <a:stretch>
            <a:fillRect/>
          </a:stretch>
        </p:blipFill>
        <p:spPr>
          <a:xfrm>
            <a:off x="10005460" y="4829"/>
            <a:ext cx="2192888" cy="6865356"/>
          </a:xfrm>
          <a:prstGeom prst="rect">
            <a:avLst/>
          </a:prstGeom>
        </p:spPr>
      </p:pic>
      <p:pic>
        <p:nvPicPr>
          <p:cNvPr id="8" name="Resim 7">
            <a:extLst>
              <a:ext uri="{FF2B5EF4-FFF2-40B4-BE49-F238E27FC236}">
                <a16:creationId xmlns:a16="http://schemas.microsoft.com/office/drawing/2014/main" id="{8EA23D0E-18AF-664E-8530-F969312E9B0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2134" y="5788053"/>
            <a:ext cx="3504287" cy="596900"/>
          </a:xfrm>
          <a:prstGeom prst="rect">
            <a:avLst/>
          </a:prstGeom>
        </p:spPr>
      </p:pic>
      <p:sp>
        <p:nvSpPr>
          <p:cNvPr id="9" name="Rectangle 13">
            <a:extLst>
              <a:ext uri="{FF2B5EF4-FFF2-40B4-BE49-F238E27FC236}">
                <a16:creationId xmlns:a16="http://schemas.microsoft.com/office/drawing/2014/main" id="{98A5C607-1093-0148-A8EB-20CC78297F2D}"/>
              </a:ext>
            </a:extLst>
          </p:cNvPr>
          <p:cNvSpPr>
            <a:spLocks noChangeArrowheads="1"/>
          </p:cNvSpPr>
          <p:nvPr userDrawn="1"/>
        </p:nvSpPr>
        <p:spPr bwMode="auto">
          <a:xfrm>
            <a:off x="12007898" y="5785083"/>
            <a:ext cx="190757" cy="602840"/>
          </a:xfrm>
          <a:prstGeom prst="rect">
            <a:avLst/>
          </a:prstGeom>
          <a:solidFill>
            <a:srgbClr val="DADADA"/>
          </a:solidFill>
          <a:ln>
            <a:noFill/>
          </a:ln>
        </p:spPr>
        <p:txBody>
          <a:bodyPr vert="horz" wrap="square" lIns="91416" tIns="45708" rIns="91416" bIns="45708" numCol="1" anchor="t" anchorCtr="0" compatLnSpc="1">
            <a:prstTxWarp prst="textNoShape">
              <a:avLst/>
            </a:prstTxWarp>
          </a:bodyPr>
          <a:lstStyle/>
          <a:p>
            <a:endParaRPr lang="tr-TR" sz="2399">
              <a:solidFill>
                <a:srgbClr val="B2B2B2"/>
              </a:solidFill>
            </a:endParaRPr>
          </a:p>
        </p:txBody>
      </p:sp>
      <p:sp>
        <p:nvSpPr>
          <p:cNvPr id="10" name="Metin kutusu 9">
            <a:extLst>
              <a:ext uri="{FF2B5EF4-FFF2-40B4-BE49-F238E27FC236}">
                <a16:creationId xmlns:a16="http://schemas.microsoft.com/office/drawing/2014/main" id="{7579BBA1-0EFC-EE45-8E5B-392ADBE7F286}"/>
              </a:ext>
            </a:extLst>
          </p:cNvPr>
          <p:cNvSpPr txBox="1"/>
          <p:nvPr userDrawn="1"/>
        </p:nvSpPr>
        <p:spPr>
          <a:xfrm>
            <a:off x="11471885" y="5855672"/>
            <a:ext cx="516353" cy="461537"/>
          </a:xfrm>
          <a:prstGeom prst="rect">
            <a:avLst/>
          </a:prstGeom>
          <a:noFill/>
        </p:spPr>
        <p:txBody>
          <a:bodyPr wrap="none" rtlCol="0">
            <a:spAutoFit/>
          </a:bodyPr>
          <a:lstStyle/>
          <a:p>
            <a:pPr algn="r"/>
            <a:fld id="{D0F2F3F1-5144-AF4A-8EAB-513566FC3542}" type="slidenum">
              <a:rPr lang="tr-TR" sz="2399" b="1" smtClean="0">
                <a:solidFill>
                  <a:srgbClr val="DADADA"/>
                </a:solidFill>
              </a:rPr>
              <a:t>‹#›</a:t>
            </a:fld>
            <a:endParaRPr lang="tr-TR" sz="2399" b="1" dirty="0">
              <a:solidFill>
                <a:srgbClr val="DADADA"/>
              </a:solidFill>
            </a:endParaRPr>
          </a:p>
        </p:txBody>
      </p:sp>
      <p:sp>
        <p:nvSpPr>
          <p:cNvPr id="11" name="Rectangle 9">
            <a:extLst>
              <a:ext uri="{FF2B5EF4-FFF2-40B4-BE49-F238E27FC236}">
                <a16:creationId xmlns:a16="http://schemas.microsoft.com/office/drawing/2014/main" id="{B3E69D27-C1A5-9B4D-A28B-FC3961DA5637}"/>
              </a:ext>
            </a:extLst>
          </p:cNvPr>
          <p:cNvSpPr>
            <a:spLocks noChangeArrowheads="1"/>
          </p:cNvSpPr>
          <p:nvPr userDrawn="1"/>
        </p:nvSpPr>
        <p:spPr bwMode="auto">
          <a:xfrm>
            <a:off x="-1587" y="-12357"/>
            <a:ext cx="12199934" cy="173038"/>
          </a:xfrm>
          <a:prstGeom prst="rect">
            <a:avLst/>
          </a:prstGeom>
          <a:solidFill>
            <a:srgbClr val="11A7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tr-TR" sz="2399"/>
          </a:p>
        </p:txBody>
      </p:sp>
      <p:sp>
        <p:nvSpPr>
          <p:cNvPr id="12" name="Rectangle 9">
            <a:extLst>
              <a:ext uri="{FF2B5EF4-FFF2-40B4-BE49-F238E27FC236}">
                <a16:creationId xmlns:a16="http://schemas.microsoft.com/office/drawing/2014/main" id="{43B5FFE3-B22C-A64A-83DC-ED1B01A9010C}"/>
              </a:ext>
            </a:extLst>
          </p:cNvPr>
          <p:cNvSpPr>
            <a:spLocks noChangeArrowheads="1"/>
          </p:cNvSpPr>
          <p:nvPr userDrawn="1"/>
        </p:nvSpPr>
        <p:spPr bwMode="auto">
          <a:xfrm>
            <a:off x="-11109" y="6697319"/>
            <a:ext cx="12199934" cy="173038"/>
          </a:xfrm>
          <a:prstGeom prst="rect">
            <a:avLst/>
          </a:prstGeom>
          <a:solidFill>
            <a:srgbClr val="DADADA"/>
          </a:solidFill>
          <a:ln>
            <a:noFill/>
          </a:ln>
        </p:spPr>
        <p:txBody>
          <a:bodyPr vert="horz" wrap="square" lIns="91416" tIns="45708" rIns="91416" bIns="45708" numCol="1" anchor="t" anchorCtr="0" compatLnSpc="1">
            <a:prstTxWarp prst="textNoShape">
              <a:avLst/>
            </a:prstTxWarp>
          </a:bodyPr>
          <a:lstStyle/>
          <a:p>
            <a:endParaRPr lang="tr-TR" sz="2399"/>
          </a:p>
        </p:txBody>
      </p:sp>
    </p:spTree>
    <p:extLst>
      <p:ext uri="{BB962C8B-B14F-4D97-AF65-F5344CB8AC3E}">
        <p14:creationId xmlns:p14="http://schemas.microsoft.com/office/powerpoint/2010/main" val="2737405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50"/>
                                        <p:tgtEl>
                                          <p:spTgt spid="11"/>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250"/>
                                        <p:tgtEl>
                                          <p:spTgt spid="12"/>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a:t>Asıl başlık stilini düzenlemek için tıklayın</a:t>
            </a:r>
            <a:endParaRPr lang="tr-TR" noProof="0" dirty="0"/>
          </a:p>
        </p:txBody>
      </p:sp>
      <p:sp>
        <p:nvSpPr>
          <p:cNvPr id="3" name="İçerik Yer Tutucusu 2"/>
          <p:cNvSpPr>
            <a:spLocks noGrp="1"/>
          </p:cNvSpPr>
          <p:nvPr>
            <p:ph idx="1"/>
          </p:nvPr>
        </p:nvSpPr>
        <p:spPr/>
        <p:txBody>
          <a:bodyPr rtlCol="0"/>
          <a:lstStyle>
            <a:lvl5pPr algn="l" rtl="0">
              <a:defRPr/>
            </a:lvl5pPr>
            <a:lvl6pPr algn="l" rtl="0">
              <a:defRPr/>
            </a:lvl6pPr>
            <a:lvl7pPr algn="l" rtl="0">
              <a:defRPr baseline="0"/>
            </a:lvl7pPr>
            <a:lvl8pPr algn="l" rtl="0">
              <a:defRPr baseline="0"/>
            </a:lvl8pPr>
            <a:lvl9pPr algn="l" rtl="0">
              <a:defRPr baseline="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Tarih Yer Tutucusu 3"/>
          <p:cNvSpPr>
            <a:spLocks noGrp="1"/>
          </p:cNvSpPr>
          <p:nvPr>
            <p:ph type="dt" sz="half" idx="10"/>
          </p:nvPr>
        </p:nvSpPr>
        <p:spPr/>
        <p:txBody>
          <a:bodyPr rtlCol="0"/>
          <a:lstStyle>
            <a:lvl1pPr>
              <a:defRPr/>
            </a:lvl1pPr>
          </a:lstStyle>
          <a:p>
            <a:fld id="{D9CD94FF-AF33-4AFA-A6D6-D15D6E4AF075}" type="datetime1">
              <a:rPr lang="tr-TR" smtClean="0"/>
              <a:pPr/>
              <a:t>20.09.2023</a:t>
            </a:fld>
            <a:endParaRPr lang="tr-TR" dirty="0"/>
          </a:p>
        </p:txBody>
      </p:sp>
      <p:sp>
        <p:nvSpPr>
          <p:cNvPr id="5" name="Alt Bilgi Yer Tutucusu 4"/>
          <p:cNvSpPr>
            <a:spLocks noGrp="1"/>
          </p:cNvSpPr>
          <p:nvPr>
            <p:ph type="ftr" sz="quarter" idx="11"/>
          </p:nvPr>
        </p:nvSpPr>
        <p:spPr/>
        <p:txBody>
          <a:bodyPr rtlCol="0"/>
          <a:lstStyle/>
          <a:p>
            <a:pPr rtl="0"/>
            <a:endParaRPr lang="tr-TR" noProof="0" dirty="0"/>
          </a:p>
        </p:txBody>
      </p:sp>
      <p:sp>
        <p:nvSpPr>
          <p:cNvPr id="6" name="Slayt Numarası Yer Tutucusu 5"/>
          <p:cNvSpPr>
            <a:spLocks noGrp="1"/>
          </p:cNvSpPr>
          <p:nvPr>
            <p:ph type="sldNum" sz="quarter" idx="12"/>
          </p:nvPr>
        </p:nvSpPr>
        <p:spPr/>
        <p:txBody>
          <a:bodyPr rtlCol="0"/>
          <a:lstStyle/>
          <a:p>
            <a:pPr rtl="0"/>
            <a:fld id="{DA60BA0E-20D0-4E7C-B286-26C960A6788F}" type="slidenum">
              <a:rPr lang="tr-TR" noProof="0" smtClean="0"/>
              <a:t>‹#›</a:t>
            </a:fld>
            <a:endParaRPr lang="tr-TR" noProof="0" dirty="0"/>
          </a:p>
        </p:txBody>
      </p:sp>
    </p:spTree>
    <p:extLst>
      <p:ext uri="{BB962C8B-B14F-4D97-AF65-F5344CB8AC3E}">
        <p14:creationId xmlns:p14="http://schemas.microsoft.com/office/powerpoint/2010/main" val="1563524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Başlık 1"/>
          <p:cNvSpPr>
            <a:spLocks noGrp="1"/>
          </p:cNvSpPr>
          <p:nvPr>
            <p:ph type="title"/>
          </p:nvPr>
        </p:nvSpPr>
        <p:spPr>
          <a:xfrm>
            <a:off x="812589" y="4445000"/>
            <a:ext cx="7008574" cy="1930400"/>
          </a:xfrm>
        </p:spPr>
        <p:txBody>
          <a:bodyPr rtlCol="0" anchor="t">
            <a:normAutofit/>
          </a:bodyPr>
          <a:lstStyle>
            <a:lvl1pPr algn="l" rtl="0">
              <a:defRPr sz="5400" b="0" cap="none" baseline="0"/>
            </a:lvl1pPr>
          </a:lstStyle>
          <a:p>
            <a:pPr rtl="0"/>
            <a:r>
              <a:rPr lang="tr-TR" noProof="0"/>
              <a:t>Asıl başlık stilini düzenlemek için tıklayın</a:t>
            </a:r>
            <a:endParaRPr lang="tr-TR" noProof="0" dirty="0"/>
          </a:p>
        </p:txBody>
      </p:sp>
      <p:sp>
        <p:nvSpPr>
          <p:cNvPr id="3" name="Metin Yer Tutucusu 2"/>
          <p:cNvSpPr>
            <a:spLocks noGrp="1"/>
          </p:cNvSpPr>
          <p:nvPr>
            <p:ph type="body" idx="1"/>
          </p:nvPr>
        </p:nvSpPr>
        <p:spPr>
          <a:xfrm>
            <a:off x="812589" y="3124200"/>
            <a:ext cx="7008574" cy="1296987"/>
          </a:xfrm>
        </p:spPr>
        <p:txBody>
          <a:bodyPr rtlCol="0" anchor="b">
            <a:normAutofit/>
          </a:bodyPr>
          <a:lstStyle>
            <a:lvl1pPr marL="0" indent="0" algn="l" rtl="0">
              <a:spcBef>
                <a:spcPts val="0"/>
              </a:spcBef>
              <a:buNone/>
              <a:defRPr sz="2800">
                <a:solidFill>
                  <a:schemeClr val="tx1"/>
                </a:solidFill>
              </a:defRPr>
            </a:lvl1pPr>
            <a:lvl2pPr marL="609493" indent="0" algn="l" rtl="0">
              <a:buNone/>
              <a:defRPr sz="2400">
                <a:solidFill>
                  <a:schemeClr val="tx1">
                    <a:tint val="75000"/>
                  </a:schemeClr>
                </a:solidFill>
              </a:defRPr>
            </a:lvl2pPr>
            <a:lvl3pPr marL="1218987" indent="0" algn="l" rtl="0">
              <a:buNone/>
              <a:defRPr sz="2100">
                <a:solidFill>
                  <a:schemeClr val="tx1">
                    <a:tint val="75000"/>
                  </a:schemeClr>
                </a:solidFill>
              </a:defRPr>
            </a:lvl3pPr>
            <a:lvl4pPr marL="1828480" indent="0" algn="l" rtl="0">
              <a:buNone/>
              <a:defRPr sz="1900">
                <a:solidFill>
                  <a:schemeClr val="tx1">
                    <a:tint val="75000"/>
                  </a:schemeClr>
                </a:solidFill>
              </a:defRPr>
            </a:lvl4pPr>
            <a:lvl5pPr marL="2437973" indent="0" algn="l" rtl="0">
              <a:buNone/>
              <a:defRPr sz="1900">
                <a:solidFill>
                  <a:schemeClr val="tx1">
                    <a:tint val="75000"/>
                  </a:schemeClr>
                </a:solidFill>
              </a:defRPr>
            </a:lvl5pPr>
            <a:lvl6pPr marL="3047467" indent="0" algn="l" rtl="0">
              <a:buNone/>
              <a:defRPr sz="1900">
                <a:solidFill>
                  <a:schemeClr val="tx1">
                    <a:tint val="75000"/>
                  </a:schemeClr>
                </a:solidFill>
              </a:defRPr>
            </a:lvl6pPr>
            <a:lvl7pPr marL="3656960" indent="0" algn="l" rtl="0">
              <a:buNone/>
              <a:defRPr sz="1900">
                <a:solidFill>
                  <a:schemeClr val="tx1">
                    <a:tint val="75000"/>
                  </a:schemeClr>
                </a:solidFill>
              </a:defRPr>
            </a:lvl7pPr>
            <a:lvl8pPr marL="4266453" indent="0" algn="l" rtl="0">
              <a:buNone/>
              <a:defRPr sz="1900">
                <a:solidFill>
                  <a:schemeClr val="tx1">
                    <a:tint val="75000"/>
                  </a:schemeClr>
                </a:solidFill>
              </a:defRPr>
            </a:lvl8pPr>
            <a:lvl9pPr marL="4875947" indent="0" algn="l" rtl="0">
              <a:buNone/>
              <a:defRPr sz="1900">
                <a:solidFill>
                  <a:schemeClr val="tx1">
                    <a:tint val="75000"/>
                  </a:schemeClr>
                </a:solidFill>
              </a:defRPr>
            </a:lvl9pPr>
          </a:lstStyle>
          <a:p>
            <a:pPr lvl="0" rtl="0"/>
            <a:r>
              <a:rPr lang="tr-TR" noProof="0"/>
              <a:t>Asıl metin stillerini düzenlemek için tıklayın</a:t>
            </a:r>
          </a:p>
        </p:txBody>
      </p:sp>
    </p:spTree>
    <p:extLst>
      <p:ext uri="{BB962C8B-B14F-4D97-AF65-F5344CB8AC3E}">
        <p14:creationId xmlns:p14="http://schemas.microsoft.com/office/powerpoint/2010/main" val="41963402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a:t>Asıl başlık stilini düzenlemek için tıklayın</a:t>
            </a:r>
            <a:endParaRPr lang="tr-TR" noProof="0" dirty="0"/>
          </a:p>
        </p:txBody>
      </p:sp>
      <p:sp>
        <p:nvSpPr>
          <p:cNvPr id="3" name="İçerik Yer Tutucusu 2"/>
          <p:cNvSpPr>
            <a:spLocks noGrp="1"/>
          </p:cNvSpPr>
          <p:nvPr>
            <p:ph sz="half" idx="1"/>
          </p:nvPr>
        </p:nvSpPr>
        <p:spPr>
          <a:xfrm>
            <a:off x="1117309" y="1701800"/>
            <a:ext cx="4977104" cy="4470400"/>
          </a:xfrm>
        </p:spPr>
        <p:txBody>
          <a:bodyPr rtlCol="0">
            <a:normAutofit/>
          </a:bodyPr>
          <a:lstStyle>
            <a:lvl1pPr algn="l" rtl="0">
              <a:defRPr sz="2400"/>
            </a:lvl1pPr>
            <a:lvl2pPr algn="l" rtl="0">
              <a:defRPr sz="2000"/>
            </a:lvl2pPr>
            <a:lvl3pPr algn="l" rtl="0">
              <a:defRPr sz="1800"/>
            </a:lvl3pPr>
            <a:lvl4pPr algn="l" rtl="0">
              <a:defRPr sz="1800"/>
            </a:lvl4pPr>
            <a:lvl5pPr marL="2011328" algn="l" rtl="0">
              <a:defRPr sz="1800"/>
            </a:lvl5pPr>
            <a:lvl6pPr marL="2011328" algn="l" rtl="0">
              <a:defRPr sz="1800"/>
            </a:lvl6pPr>
            <a:lvl7pPr marL="2011328" algn="l" rtl="0">
              <a:defRPr sz="1800"/>
            </a:lvl7pPr>
            <a:lvl8pPr marL="2011328" algn="l" rtl="0">
              <a:defRPr sz="1800"/>
            </a:lvl8pPr>
            <a:lvl9pPr marL="2011328" algn="l" rtl="0">
              <a:defRPr sz="180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İçerik Yer Tutucusu 3"/>
          <p:cNvSpPr>
            <a:spLocks noGrp="1"/>
          </p:cNvSpPr>
          <p:nvPr>
            <p:ph sz="half" idx="2"/>
          </p:nvPr>
        </p:nvSpPr>
        <p:spPr>
          <a:xfrm>
            <a:off x="6297559" y="1701800"/>
            <a:ext cx="4977104" cy="4470400"/>
          </a:xfrm>
        </p:spPr>
        <p:txBody>
          <a:bodyPr rtlCol="0">
            <a:normAutofit/>
          </a:bodyPr>
          <a:lstStyle>
            <a:lvl1pPr algn="l" rtl="0">
              <a:defRPr sz="2400"/>
            </a:lvl1pPr>
            <a:lvl2pPr algn="l" rtl="0">
              <a:defRPr sz="2000"/>
            </a:lvl2pPr>
            <a:lvl3pPr algn="l" rtl="0">
              <a:defRPr sz="1800"/>
            </a:lvl3pPr>
            <a:lvl4pPr algn="l" rtl="0">
              <a:defRPr sz="1800"/>
            </a:lvl4pPr>
            <a:lvl5pPr marL="2011328" algn="l" rtl="0">
              <a:defRPr sz="1800"/>
            </a:lvl5pPr>
            <a:lvl6pPr marL="2011328" algn="l" rtl="0">
              <a:defRPr sz="1800"/>
            </a:lvl6pPr>
            <a:lvl7pPr marL="2011328" algn="l" rtl="0">
              <a:defRPr sz="1800"/>
            </a:lvl7pPr>
            <a:lvl8pPr marL="2011328" algn="l" rtl="0">
              <a:defRPr sz="1800"/>
            </a:lvl8pPr>
            <a:lvl9pPr marL="2011328" algn="l" rtl="0">
              <a:defRPr sz="180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5" name="Tarih Yer Tutucusu 4"/>
          <p:cNvSpPr>
            <a:spLocks noGrp="1"/>
          </p:cNvSpPr>
          <p:nvPr>
            <p:ph type="dt" sz="half" idx="10"/>
          </p:nvPr>
        </p:nvSpPr>
        <p:spPr/>
        <p:txBody>
          <a:bodyPr rtlCol="0"/>
          <a:lstStyle>
            <a:lvl1pPr>
              <a:defRPr/>
            </a:lvl1pPr>
          </a:lstStyle>
          <a:p>
            <a:fld id="{4260B1F9-9B61-4E5E-BE20-BD0526E05453}" type="datetime1">
              <a:rPr lang="tr-TR" smtClean="0"/>
              <a:pPr/>
              <a:t>20.09.2023</a:t>
            </a:fld>
            <a:endParaRPr lang="tr-TR"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EB37DED6-D4C7-42EE-AB49-D2E39E64FDE4}" type="slidenum">
              <a:rPr lang="tr-TR" noProof="0" smtClean="0"/>
              <a:t>‹#›</a:t>
            </a:fld>
            <a:endParaRPr lang="tr-TR" noProof="0" dirty="0"/>
          </a:p>
        </p:txBody>
      </p:sp>
    </p:spTree>
    <p:extLst>
      <p:ext uri="{BB962C8B-B14F-4D97-AF65-F5344CB8AC3E}">
        <p14:creationId xmlns:p14="http://schemas.microsoft.com/office/powerpoint/2010/main" val="3489339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algn="l" rtl="0">
              <a:defRPr/>
            </a:lvl1pPr>
          </a:lstStyle>
          <a:p>
            <a:pPr rtl="0"/>
            <a:r>
              <a:rPr lang="tr-TR" noProof="0"/>
              <a:t>Asıl başlık stilini düzenlemek için tıklayın</a:t>
            </a:r>
            <a:endParaRPr lang="tr-TR" noProof="0" dirty="0"/>
          </a:p>
        </p:txBody>
      </p:sp>
      <p:sp>
        <p:nvSpPr>
          <p:cNvPr id="3" name="Metin Yer Tutucusu 2"/>
          <p:cNvSpPr>
            <a:spLocks noGrp="1"/>
          </p:cNvSpPr>
          <p:nvPr>
            <p:ph type="body" idx="1"/>
          </p:nvPr>
        </p:nvSpPr>
        <p:spPr>
          <a:xfrm>
            <a:off x="1121372" y="1608835"/>
            <a:ext cx="4973041" cy="753363"/>
          </a:xfrm>
        </p:spPr>
        <p:txBody>
          <a:bodyPr rtlCol="0" anchor="b">
            <a:noAutofit/>
          </a:bodyPr>
          <a:lstStyle>
            <a:lvl1pPr marL="0" indent="0" algn="l" rtl="0">
              <a:spcBef>
                <a:spcPts val="0"/>
              </a:spcBef>
              <a:buNone/>
              <a:defRPr sz="2000" b="1"/>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tr-TR" noProof="0"/>
              <a:t>Asıl metin stillerini düzenlemek için tıklayın</a:t>
            </a:r>
          </a:p>
        </p:txBody>
      </p:sp>
      <p:sp>
        <p:nvSpPr>
          <p:cNvPr id="4" name="İçerik Yer Tutucusu 3"/>
          <p:cNvSpPr>
            <a:spLocks noGrp="1"/>
          </p:cNvSpPr>
          <p:nvPr>
            <p:ph sz="half" idx="2"/>
          </p:nvPr>
        </p:nvSpPr>
        <p:spPr>
          <a:xfrm>
            <a:off x="1117309" y="2590800"/>
            <a:ext cx="4977104" cy="3581400"/>
          </a:xfrm>
        </p:spPr>
        <p:txBody>
          <a:bodyPr rtlCol="0">
            <a:normAutofit/>
          </a:bodyPr>
          <a:lstStyle>
            <a:lvl1pPr algn="l" rtl="0">
              <a:defRPr sz="2000"/>
            </a:lvl1pPr>
            <a:lvl2pPr algn="l" rtl="0">
              <a:defRPr sz="1800"/>
            </a:lvl2pPr>
            <a:lvl3pPr algn="l" rtl="0">
              <a:defRPr sz="1800"/>
            </a:lvl3pPr>
            <a:lvl4pPr algn="l" rtl="0">
              <a:defRPr sz="1800"/>
            </a:lvl4pPr>
            <a:lvl5pPr marL="2011328" algn="l" rtl="0">
              <a:defRPr sz="1800"/>
            </a:lvl5pPr>
            <a:lvl6pPr marL="2011328" algn="l" rtl="0">
              <a:defRPr sz="1800"/>
            </a:lvl6pPr>
            <a:lvl7pPr marL="2011328" algn="l" rtl="0">
              <a:defRPr sz="1800"/>
            </a:lvl7pPr>
            <a:lvl8pPr marL="2011328" algn="l" rtl="0">
              <a:defRPr sz="1800"/>
            </a:lvl8pPr>
            <a:lvl9pPr marL="2011328" algn="l" rtl="0">
              <a:defRPr sz="180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5" name="Metin Yer Tutucusu 4"/>
          <p:cNvSpPr>
            <a:spLocks noGrp="1"/>
          </p:cNvSpPr>
          <p:nvPr>
            <p:ph type="body" sz="quarter" idx="3"/>
          </p:nvPr>
        </p:nvSpPr>
        <p:spPr>
          <a:xfrm>
            <a:off x="6301622" y="1608836"/>
            <a:ext cx="4973041" cy="753362"/>
          </a:xfrm>
        </p:spPr>
        <p:txBody>
          <a:bodyPr rtlCol="0" anchor="b">
            <a:noAutofit/>
          </a:bodyPr>
          <a:lstStyle>
            <a:lvl1pPr marL="0" indent="0" algn="l" rtl="0">
              <a:spcBef>
                <a:spcPts val="0"/>
              </a:spcBef>
              <a:buNone/>
              <a:defRPr sz="2000" b="1"/>
            </a:lvl1pPr>
            <a:lvl2pPr marL="609493" indent="0" algn="l" rtl="0">
              <a:buNone/>
              <a:defRPr sz="2700" b="1"/>
            </a:lvl2pPr>
            <a:lvl3pPr marL="1218987" indent="0" algn="l" rtl="0">
              <a:buNone/>
              <a:defRPr sz="2400" b="1"/>
            </a:lvl3pPr>
            <a:lvl4pPr marL="1828480" indent="0" algn="l" rtl="0">
              <a:buNone/>
              <a:defRPr sz="2100" b="1"/>
            </a:lvl4pPr>
            <a:lvl5pPr marL="2437973" indent="0" algn="l" rtl="0">
              <a:buNone/>
              <a:defRPr sz="2100" b="1"/>
            </a:lvl5pPr>
            <a:lvl6pPr marL="3047467" indent="0" algn="l" rtl="0">
              <a:buNone/>
              <a:defRPr sz="2100" b="1"/>
            </a:lvl6pPr>
            <a:lvl7pPr marL="3656960" indent="0" algn="l" rtl="0">
              <a:buNone/>
              <a:defRPr sz="2100" b="1"/>
            </a:lvl7pPr>
            <a:lvl8pPr marL="4266453" indent="0" algn="l" rtl="0">
              <a:buNone/>
              <a:defRPr sz="2100" b="1"/>
            </a:lvl8pPr>
            <a:lvl9pPr marL="4875947" indent="0" algn="l" rtl="0">
              <a:buNone/>
              <a:defRPr sz="2100" b="1"/>
            </a:lvl9pPr>
          </a:lstStyle>
          <a:p>
            <a:pPr lvl="0" rtl="0"/>
            <a:r>
              <a:rPr lang="tr-TR" noProof="0"/>
              <a:t>Asıl metin stillerini düzenlemek için tıklayın</a:t>
            </a:r>
          </a:p>
        </p:txBody>
      </p:sp>
      <p:sp>
        <p:nvSpPr>
          <p:cNvPr id="6" name="İçerik Yer Tutucusu 5"/>
          <p:cNvSpPr>
            <a:spLocks noGrp="1"/>
          </p:cNvSpPr>
          <p:nvPr>
            <p:ph sz="quarter" idx="4"/>
          </p:nvPr>
        </p:nvSpPr>
        <p:spPr>
          <a:xfrm>
            <a:off x="6297559" y="2590800"/>
            <a:ext cx="4977104" cy="3581400"/>
          </a:xfrm>
        </p:spPr>
        <p:txBody>
          <a:bodyPr rtlCol="0">
            <a:normAutofit/>
          </a:bodyPr>
          <a:lstStyle>
            <a:lvl1pPr algn="l" rtl="0">
              <a:defRPr sz="2000"/>
            </a:lvl1pPr>
            <a:lvl2pPr algn="l" rtl="0">
              <a:defRPr sz="1800"/>
            </a:lvl2pPr>
            <a:lvl3pPr algn="l" rtl="0">
              <a:defRPr sz="1800"/>
            </a:lvl3pPr>
            <a:lvl4pPr algn="l" rtl="0">
              <a:defRPr sz="1800"/>
            </a:lvl4pPr>
            <a:lvl5pPr marL="2011328" algn="l" rtl="0">
              <a:defRPr sz="1800"/>
            </a:lvl5pPr>
            <a:lvl6pPr marL="2011328" algn="l" rtl="0">
              <a:defRPr sz="1800"/>
            </a:lvl6pPr>
            <a:lvl7pPr marL="2011328" algn="l" rtl="0">
              <a:defRPr sz="1800"/>
            </a:lvl7pPr>
            <a:lvl8pPr marL="2011328" algn="l" rtl="0">
              <a:defRPr sz="1800"/>
            </a:lvl8pPr>
            <a:lvl9pPr marL="2011328" algn="l" rtl="0">
              <a:defRPr sz="180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7" name="Tarih Yer Tutucusu 6"/>
          <p:cNvSpPr>
            <a:spLocks noGrp="1"/>
          </p:cNvSpPr>
          <p:nvPr>
            <p:ph type="dt" sz="half" idx="10"/>
          </p:nvPr>
        </p:nvSpPr>
        <p:spPr/>
        <p:txBody>
          <a:bodyPr rtlCol="0"/>
          <a:lstStyle>
            <a:lvl1pPr>
              <a:defRPr/>
            </a:lvl1pPr>
          </a:lstStyle>
          <a:p>
            <a:fld id="{874B9DD9-F15D-4B9F-93EF-364AA77EACFA}" type="datetime1">
              <a:rPr lang="tr-TR" smtClean="0"/>
              <a:pPr/>
              <a:t>20.09.2023</a:t>
            </a:fld>
            <a:endParaRPr lang="tr-TR" dirty="0"/>
          </a:p>
        </p:txBody>
      </p:sp>
      <p:sp>
        <p:nvSpPr>
          <p:cNvPr id="8" name="Alt Bilgi Yer Tutucusu 7"/>
          <p:cNvSpPr>
            <a:spLocks noGrp="1"/>
          </p:cNvSpPr>
          <p:nvPr>
            <p:ph type="ftr" sz="quarter" idx="11"/>
          </p:nvPr>
        </p:nvSpPr>
        <p:spPr/>
        <p:txBody>
          <a:bodyPr rtlCol="0"/>
          <a:lstStyle/>
          <a:p>
            <a:pPr rtl="0"/>
            <a:endParaRPr lang="tr-TR" noProof="0" dirty="0"/>
          </a:p>
        </p:txBody>
      </p:sp>
      <p:sp>
        <p:nvSpPr>
          <p:cNvPr id="9" name="Slayt Numarası Yer Tutucusu 8"/>
          <p:cNvSpPr>
            <a:spLocks noGrp="1"/>
          </p:cNvSpPr>
          <p:nvPr>
            <p:ph type="sldNum" sz="quarter" idx="12"/>
          </p:nvPr>
        </p:nvSpPr>
        <p:spPr/>
        <p:txBody>
          <a:bodyPr rtlCol="0"/>
          <a:lstStyle/>
          <a:p>
            <a:pPr rtl="0"/>
            <a:fld id="{EB37DED6-D4C7-42EE-AB49-D2E39E64FDE4}" type="slidenum">
              <a:rPr lang="tr-TR" noProof="0" smtClean="0"/>
              <a:t>‹#›</a:t>
            </a:fld>
            <a:endParaRPr lang="tr-TR" noProof="0" dirty="0"/>
          </a:p>
        </p:txBody>
      </p:sp>
    </p:spTree>
    <p:extLst>
      <p:ext uri="{BB962C8B-B14F-4D97-AF65-F5344CB8AC3E}">
        <p14:creationId xmlns:p14="http://schemas.microsoft.com/office/powerpoint/2010/main" val="3552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rtl="0">
              <a:defRPr/>
            </a:lvl1pPr>
          </a:lstStyle>
          <a:p>
            <a:pPr rtl="0"/>
            <a:r>
              <a:rPr lang="tr-TR" noProof="0"/>
              <a:t>Asıl başlık stilini düzenlemek için tıklayın</a:t>
            </a:r>
            <a:endParaRPr lang="tr-TR" noProof="0" dirty="0"/>
          </a:p>
        </p:txBody>
      </p:sp>
      <p:sp>
        <p:nvSpPr>
          <p:cNvPr id="3" name="Tarih Yer Tutucusu 2"/>
          <p:cNvSpPr>
            <a:spLocks noGrp="1"/>
          </p:cNvSpPr>
          <p:nvPr>
            <p:ph type="dt" sz="half" idx="10"/>
          </p:nvPr>
        </p:nvSpPr>
        <p:spPr/>
        <p:txBody>
          <a:bodyPr rtlCol="0"/>
          <a:lstStyle>
            <a:lvl1pPr>
              <a:defRPr/>
            </a:lvl1pPr>
          </a:lstStyle>
          <a:p>
            <a:fld id="{79802B63-CB18-4428-940D-76000F7D0D7F}" type="datetime1">
              <a:rPr lang="tr-TR" smtClean="0"/>
              <a:pPr/>
              <a:t>20.09.2023</a:t>
            </a:fld>
            <a:endParaRPr lang="tr-TR" dirty="0"/>
          </a:p>
        </p:txBody>
      </p:sp>
      <p:sp>
        <p:nvSpPr>
          <p:cNvPr id="4" name="Alt Bilgi Yer Tutucusu 3"/>
          <p:cNvSpPr>
            <a:spLocks noGrp="1"/>
          </p:cNvSpPr>
          <p:nvPr>
            <p:ph type="ftr" sz="quarter" idx="11"/>
          </p:nvPr>
        </p:nvSpPr>
        <p:spPr/>
        <p:txBody>
          <a:bodyPr rtlCol="0"/>
          <a:lstStyle/>
          <a:p>
            <a:pPr rtl="0"/>
            <a:endParaRPr lang="tr-TR" noProof="0" dirty="0"/>
          </a:p>
        </p:txBody>
      </p:sp>
      <p:sp>
        <p:nvSpPr>
          <p:cNvPr id="5" name="Slayt Numarası Yer Tutucusu 4"/>
          <p:cNvSpPr>
            <a:spLocks noGrp="1"/>
          </p:cNvSpPr>
          <p:nvPr>
            <p:ph type="sldNum" sz="quarter" idx="12"/>
          </p:nvPr>
        </p:nvSpPr>
        <p:spPr/>
        <p:txBody>
          <a:bodyPr rtlCol="0"/>
          <a:lstStyle/>
          <a:p>
            <a:pPr rtl="0"/>
            <a:fld id="{EB37DED6-D4C7-42EE-AB49-D2E39E64FDE4}" type="slidenum">
              <a:rPr lang="tr-TR" noProof="0" smtClean="0"/>
              <a:t>‹#›</a:t>
            </a:fld>
            <a:endParaRPr lang="tr-TR" noProof="0" dirty="0"/>
          </a:p>
        </p:txBody>
      </p:sp>
    </p:spTree>
    <p:extLst>
      <p:ext uri="{BB962C8B-B14F-4D97-AF65-F5344CB8AC3E}">
        <p14:creationId xmlns:p14="http://schemas.microsoft.com/office/powerpoint/2010/main" val="3516763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2" name="Tarih Yer Tutucusu 1"/>
          <p:cNvSpPr>
            <a:spLocks noGrp="1"/>
          </p:cNvSpPr>
          <p:nvPr>
            <p:ph type="dt" sz="half" idx="10"/>
          </p:nvPr>
        </p:nvSpPr>
        <p:spPr/>
        <p:txBody>
          <a:bodyPr rtlCol="0"/>
          <a:lstStyle>
            <a:lvl1pPr>
              <a:defRPr/>
            </a:lvl1pPr>
          </a:lstStyle>
          <a:p>
            <a:fld id="{4A3D9A3A-F2D1-49D2-9940-81A32FD4BC1B}" type="datetime1">
              <a:rPr lang="tr-TR" smtClean="0"/>
              <a:pPr/>
              <a:t>20.09.2023</a:t>
            </a:fld>
            <a:endParaRPr lang="tr-TR" dirty="0"/>
          </a:p>
        </p:txBody>
      </p:sp>
      <p:sp>
        <p:nvSpPr>
          <p:cNvPr id="3" name="Alt Bilgi Yer Tutucusu 2"/>
          <p:cNvSpPr>
            <a:spLocks noGrp="1"/>
          </p:cNvSpPr>
          <p:nvPr>
            <p:ph type="ftr" sz="quarter" idx="11"/>
          </p:nvPr>
        </p:nvSpPr>
        <p:spPr/>
        <p:txBody>
          <a:bodyPr rtlCol="0"/>
          <a:lstStyle/>
          <a:p>
            <a:pPr rtl="0"/>
            <a:endParaRPr lang="tr-TR" noProof="0" dirty="0"/>
          </a:p>
        </p:txBody>
      </p:sp>
      <p:sp>
        <p:nvSpPr>
          <p:cNvPr id="4" name="Slayt Numarası Yer Tutucusu 3"/>
          <p:cNvSpPr>
            <a:spLocks noGrp="1"/>
          </p:cNvSpPr>
          <p:nvPr>
            <p:ph type="sldNum" sz="quarter" idx="12"/>
          </p:nvPr>
        </p:nvSpPr>
        <p:spPr/>
        <p:txBody>
          <a:bodyPr rtlCol="0"/>
          <a:lstStyle/>
          <a:p>
            <a:pPr rtl="0"/>
            <a:fld id="{EB37DED6-D4C7-42EE-AB49-D2E39E64FDE4}" type="slidenum">
              <a:rPr lang="tr-TR" noProof="0" smtClean="0"/>
              <a:t>‹#›</a:t>
            </a:fld>
            <a:endParaRPr lang="tr-TR" noProof="0" dirty="0"/>
          </a:p>
        </p:txBody>
      </p:sp>
    </p:spTree>
    <p:extLst>
      <p:ext uri="{BB962C8B-B14F-4D97-AF65-F5344CB8AC3E}">
        <p14:creationId xmlns:p14="http://schemas.microsoft.com/office/powerpoint/2010/main" val="2068731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Resim Yazılı İçerik">
    <p:spTree>
      <p:nvGrpSpPr>
        <p:cNvPr id="1" name=""/>
        <p:cNvGrpSpPr/>
        <p:nvPr/>
      </p:nvGrpSpPr>
      <p:grpSpPr>
        <a:xfrm>
          <a:off x="0" y="0"/>
          <a:ext cx="0" cy="0"/>
          <a:chOff x="0" y="0"/>
          <a:chExt cx="0" cy="0"/>
        </a:xfrm>
      </p:grpSpPr>
      <p:sp>
        <p:nvSpPr>
          <p:cNvPr id="8" name="Dikdörtgen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tr-TR" noProof="0" dirty="0"/>
          </a:p>
        </p:txBody>
      </p:sp>
      <p:sp>
        <p:nvSpPr>
          <p:cNvPr id="2" name="Başlık 1"/>
          <p:cNvSpPr>
            <a:spLocks noGrp="1"/>
          </p:cNvSpPr>
          <p:nvPr>
            <p:ph type="title"/>
          </p:nvPr>
        </p:nvSpPr>
        <p:spPr>
          <a:xfrm>
            <a:off x="304721" y="1701800"/>
            <a:ext cx="3351927" cy="2844800"/>
          </a:xfrm>
        </p:spPr>
        <p:txBody>
          <a:bodyPr rtlCol="0" anchor="b">
            <a:normAutofit/>
          </a:bodyPr>
          <a:lstStyle>
            <a:lvl1pPr algn="l" rtl="0">
              <a:defRPr sz="2000" b="1"/>
            </a:lvl1pPr>
          </a:lstStyle>
          <a:p>
            <a:pPr rtl="0"/>
            <a:r>
              <a:rPr lang="tr-TR" noProof="0"/>
              <a:t>Asıl başlık stilini düzenlemek için tıklayın</a:t>
            </a:r>
            <a:endParaRPr lang="tr-TR" noProof="0" dirty="0"/>
          </a:p>
        </p:txBody>
      </p:sp>
      <p:sp>
        <p:nvSpPr>
          <p:cNvPr id="3" name="İçerik Yer Tutucusu 2"/>
          <p:cNvSpPr>
            <a:spLocks noGrp="1"/>
          </p:cNvSpPr>
          <p:nvPr>
            <p:ph idx="1"/>
          </p:nvPr>
        </p:nvSpPr>
        <p:spPr>
          <a:xfrm>
            <a:off x="4469236" y="482600"/>
            <a:ext cx="6805427" cy="5892800"/>
          </a:xfrm>
        </p:spPr>
        <p:txBody>
          <a:bodyPr rtlCol="0">
            <a:normAutofit/>
          </a:bodyPr>
          <a:lstStyle>
            <a:lvl1pPr algn="l" rtl="0">
              <a:defRPr sz="2400"/>
            </a:lvl1pPr>
            <a:lvl2pPr algn="l" rtl="0">
              <a:defRPr sz="2000"/>
            </a:lvl2pPr>
            <a:lvl3pPr algn="l" rtl="0">
              <a:defRPr sz="1800"/>
            </a:lvl3pPr>
            <a:lvl4pPr algn="l" rtl="0">
              <a:defRPr sz="1800"/>
            </a:lvl4pPr>
            <a:lvl5pPr algn="l" rtl="0">
              <a:defRPr sz="1800"/>
            </a:lvl5pPr>
            <a:lvl6pPr algn="l" rtl="0">
              <a:defRPr sz="1800"/>
            </a:lvl6pPr>
            <a:lvl7pPr algn="l" rtl="0">
              <a:defRPr sz="1800"/>
            </a:lvl7pPr>
            <a:lvl8pPr algn="l" rtl="0">
              <a:defRPr sz="1800"/>
            </a:lvl8pPr>
            <a:lvl9pPr algn="l" rtl="0">
              <a:defRPr sz="1800"/>
            </a:lvl9pPr>
          </a:lstStyle>
          <a:p>
            <a:pPr lvl="0" rtl="0"/>
            <a:r>
              <a:rPr lang="tr-TR" noProof="0"/>
              <a:t>Asıl metin stillerini düzenlemek için tıklayın</a:t>
            </a:r>
          </a:p>
          <a:p>
            <a:pPr lvl="1" rtl="0"/>
            <a:r>
              <a:rPr lang="tr-TR" noProof="0"/>
              <a:t>İkinci düzey</a:t>
            </a:r>
          </a:p>
          <a:p>
            <a:pPr lvl="2" rtl="0"/>
            <a:r>
              <a:rPr lang="tr-TR" noProof="0"/>
              <a:t>Üçüncü düzey</a:t>
            </a:r>
          </a:p>
          <a:p>
            <a:pPr lvl="3" rtl="0"/>
            <a:r>
              <a:rPr lang="tr-TR" noProof="0"/>
              <a:t>Dördüncü düzey</a:t>
            </a:r>
          </a:p>
          <a:p>
            <a:pPr lvl="4" rtl="0"/>
            <a:r>
              <a:rPr lang="tr-TR" noProof="0"/>
              <a:t>Beşinci düzey</a:t>
            </a:r>
            <a:endParaRPr lang="tr-TR" noProof="0" dirty="0"/>
          </a:p>
        </p:txBody>
      </p:sp>
      <p:sp>
        <p:nvSpPr>
          <p:cNvPr id="4" name="Metin Yer Tutucusu 3"/>
          <p:cNvSpPr>
            <a:spLocks noGrp="1"/>
          </p:cNvSpPr>
          <p:nvPr>
            <p:ph type="body" sz="half" idx="2"/>
          </p:nvPr>
        </p:nvSpPr>
        <p:spPr>
          <a:xfrm>
            <a:off x="304721" y="4648200"/>
            <a:ext cx="3351927" cy="1727200"/>
          </a:xfrm>
        </p:spPr>
        <p:txBody>
          <a:bodyPr rtlCol="0">
            <a:normAutofit/>
          </a:bodyPr>
          <a:lstStyle>
            <a:lvl1pPr marL="0" indent="0" algn="l" rtl="0">
              <a:spcBef>
                <a:spcPts val="1200"/>
              </a:spcBef>
              <a:buNone/>
              <a:defRPr sz="1600"/>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tr-TR" noProof="0"/>
              <a:t>Asıl metin stillerini düzenlemek için tıklayın</a:t>
            </a:r>
          </a:p>
        </p:txBody>
      </p:sp>
      <p:sp>
        <p:nvSpPr>
          <p:cNvPr id="5" name="Tarih Yer Tutucusu 4"/>
          <p:cNvSpPr>
            <a:spLocks noGrp="1"/>
          </p:cNvSpPr>
          <p:nvPr>
            <p:ph type="dt" sz="half" idx="10"/>
          </p:nvPr>
        </p:nvSpPr>
        <p:spPr/>
        <p:txBody>
          <a:bodyPr rtlCol="0"/>
          <a:lstStyle>
            <a:lvl1pPr>
              <a:defRPr/>
            </a:lvl1pPr>
          </a:lstStyle>
          <a:p>
            <a:fld id="{9A7729AD-F7C7-473C-BE4B-248522DE8F48}" type="datetime1">
              <a:rPr lang="tr-TR" smtClean="0"/>
              <a:pPr/>
              <a:t>20.09.2023</a:t>
            </a:fld>
            <a:endParaRPr lang="tr-TR"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2DFBB78A-01B4-41F2-96B0-677A4A282832}" type="slidenum">
              <a:rPr lang="tr-TR" noProof="0" smtClean="0"/>
              <a:t>‹#›</a:t>
            </a:fld>
            <a:endParaRPr lang="tr-TR" noProof="0" dirty="0"/>
          </a:p>
        </p:txBody>
      </p:sp>
    </p:spTree>
    <p:extLst>
      <p:ext uri="{BB962C8B-B14F-4D97-AF65-F5344CB8AC3E}">
        <p14:creationId xmlns:p14="http://schemas.microsoft.com/office/powerpoint/2010/main" val="1968072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Resim Yazılı Resim">
    <p:spTree>
      <p:nvGrpSpPr>
        <p:cNvPr id="1" name=""/>
        <p:cNvGrpSpPr/>
        <p:nvPr/>
      </p:nvGrpSpPr>
      <p:grpSpPr>
        <a:xfrm>
          <a:off x="0" y="0"/>
          <a:ext cx="0" cy="0"/>
          <a:chOff x="0" y="0"/>
          <a:chExt cx="0" cy="0"/>
        </a:xfrm>
      </p:grpSpPr>
      <p:sp>
        <p:nvSpPr>
          <p:cNvPr id="8" name="Dikdörtgen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tr-TR" noProof="0" dirty="0"/>
          </a:p>
        </p:txBody>
      </p:sp>
      <p:sp>
        <p:nvSpPr>
          <p:cNvPr id="2" name="Başlık 1"/>
          <p:cNvSpPr>
            <a:spLocks noGrp="1"/>
          </p:cNvSpPr>
          <p:nvPr>
            <p:ph type="title"/>
          </p:nvPr>
        </p:nvSpPr>
        <p:spPr>
          <a:xfrm>
            <a:off x="2437765" y="4800600"/>
            <a:ext cx="7313295" cy="762000"/>
          </a:xfrm>
        </p:spPr>
        <p:txBody>
          <a:bodyPr rtlCol="0" anchor="b">
            <a:normAutofit/>
          </a:bodyPr>
          <a:lstStyle>
            <a:lvl1pPr algn="l" rtl="0">
              <a:defRPr sz="2000" b="1"/>
            </a:lvl1pPr>
          </a:lstStyle>
          <a:p>
            <a:pPr rtl="0"/>
            <a:r>
              <a:rPr lang="tr-TR" noProof="0"/>
              <a:t>Asıl başlık stilini düzenlemek için tıklayın</a:t>
            </a:r>
            <a:endParaRPr lang="tr-TR" noProof="0" dirty="0"/>
          </a:p>
        </p:txBody>
      </p:sp>
      <p:sp>
        <p:nvSpPr>
          <p:cNvPr id="3" name="Resim Yer Tutucusu 2"/>
          <p:cNvSpPr>
            <a:spLocks noGrp="1"/>
          </p:cNvSpPr>
          <p:nvPr>
            <p:ph type="pic" idx="1"/>
          </p:nvPr>
        </p:nvSpPr>
        <p:spPr>
          <a:xfrm>
            <a:off x="2437765" y="279401"/>
            <a:ext cx="7313295" cy="4448175"/>
          </a:xfrm>
        </p:spPr>
        <p:txBody>
          <a:bodyPr rtlCol="0">
            <a:normAutofit/>
          </a:bodyPr>
          <a:lstStyle>
            <a:lvl1pPr marL="0" indent="0" algn="l" rtl="0">
              <a:buNone/>
              <a:defRPr sz="2800"/>
            </a:lvl1pPr>
            <a:lvl2pPr marL="609493" indent="0" algn="l" rtl="0">
              <a:buNone/>
              <a:defRPr sz="3700"/>
            </a:lvl2pPr>
            <a:lvl3pPr marL="1218987" indent="0" algn="l" rtl="0">
              <a:buNone/>
              <a:defRPr sz="3200"/>
            </a:lvl3pPr>
            <a:lvl4pPr marL="1828480" indent="0" algn="l" rtl="0">
              <a:buNone/>
              <a:defRPr sz="2700"/>
            </a:lvl4pPr>
            <a:lvl5pPr marL="2437973" indent="0" algn="l" rtl="0">
              <a:buNone/>
              <a:defRPr sz="2700"/>
            </a:lvl5pPr>
            <a:lvl6pPr marL="3047467" indent="0" algn="l" rtl="0">
              <a:buNone/>
              <a:defRPr sz="2700"/>
            </a:lvl6pPr>
            <a:lvl7pPr marL="3656960" indent="0" algn="l" rtl="0">
              <a:buNone/>
              <a:defRPr sz="2700"/>
            </a:lvl7pPr>
            <a:lvl8pPr marL="4266453" indent="0" algn="l" rtl="0">
              <a:buNone/>
              <a:defRPr sz="2700"/>
            </a:lvl8pPr>
            <a:lvl9pPr marL="4875947" indent="0" algn="l" rtl="0">
              <a:buNone/>
              <a:defRPr sz="2700"/>
            </a:lvl9pPr>
          </a:lstStyle>
          <a:p>
            <a:pPr rtl="0"/>
            <a:r>
              <a:rPr lang="tr-TR" noProof="0"/>
              <a:t>Resim eklemek için simgeye tıklayın</a:t>
            </a:r>
            <a:endParaRPr lang="tr-TR" noProof="0" dirty="0"/>
          </a:p>
        </p:txBody>
      </p:sp>
      <p:sp>
        <p:nvSpPr>
          <p:cNvPr id="4" name="Metin Yer Tutucusu 3"/>
          <p:cNvSpPr>
            <a:spLocks noGrp="1"/>
          </p:cNvSpPr>
          <p:nvPr>
            <p:ph type="body" sz="half" idx="2"/>
          </p:nvPr>
        </p:nvSpPr>
        <p:spPr>
          <a:xfrm>
            <a:off x="2437765" y="5562600"/>
            <a:ext cx="7313295" cy="812800"/>
          </a:xfrm>
        </p:spPr>
        <p:txBody>
          <a:bodyPr rtlCol="0">
            <a:normAutofit/>
          </a:bodyPr>
          <a:lstStyle>
            <a:lvl1pPr marL="0" indent="0" algn="l" rtl="0">
              <a:spcBef>
                <a:spcPts val="0"/>
              </a:spcBef>
              <a:buNone/>
              <a:defRPr sz="1600"/>
            </a:lvl1pPr>
            <a:lvl2pPr marL="609493" indent="0" algn="l" rtl="0">
              <a:buNone/>
              <a:defRPr sz="1600"/>
            </a:lvl2pPr>
            <a:lvl3pPr marL="1218987" indent="0" algn="l" rtl="0">
              <a:buNone/>
              <a:defRPr sz="1300"/>
            </a:lvl3pPr>
            <a:lvl4pPr marL="1828480" indent="0" algn="l" rtl="0">
              <a:buNone/>
              <a:defRPr sz="1200"/>
            </a:lvl4pPr>
            <a:lvl5pPr marL="2437973" indent="0" algn="l" rtl="0">
              <a:buNone/>
              <a:defRPr sz="1200"/>
            </a:lvl5pPr>
            <a:lvl6pPr marL="3047467" indent="0" algn="l" rtl="0">
              <a:buNone/>
              <a:defRPr sz="1200"/>
            </a:lvl6pPr>
            <a:lvl7pPr marL="3656960" indent="0" algn="l" rtl="0">
              <a:buNone/>
              <a:defRPr sz="1200"/>
            </a:lvl7pPr>
            <a:lvl8pPr marL="4266453" indent="0" algn="l" rtl="0">
              <a:buNone/>
              <a:defRPr sz="1200"/>
            </a:lvl8pPr>
            <a:lvl9pPr marL="4875947" indent="0" algn="l" rtl="0">
              <a:buNone/>
              <a:defRPr sz="1200"/>
            </a:lvl9pPr>
          </a:lstStyle>
          <a:p>
            <a:pPr lvl="0" rtl="0"/>
            <a:r>
              <a:rPr lang="tr-TR" noProof="0"/>
              <a:t>Asıl metin stillerini düzenlemek için tıklayın</a:t>
            </a:r>
          </a:p>
        </p:txBody>
      </p:sp>
      <p:sp>
        <p:nvSpPr>
          <p:cNvPr id="5" name="Tarih Yer Tutucusu 4"/>
          <p:cNvSpPr>
            <a:spLocks noGrp="1"/>
          </p:cNvSpPr>
          <p:nvPr>
            <p:ph type="dt" sz="half" idx="10"/>
          </p:nvPr>
        </p:nvSpPr>
        <p:spPr/>
        <p:txBody>
          <a:bodyPr rtlCol="0"/>
          <a:lstStyle>
            <a:lvl1pPr>
              <a:defRPr/>
            </a:lvl1pPr>
          </a:lstStyle>
          <a:p>
            <a:fld id="{FCFCCC71-70BB-43D3-97CB-6EEE61369627}" type="datetime1">
              <a:rPr lang="tr-TR" smtClean="0"/>
              <a:pPr/>
              <a:t>20.09.2023</a:t>
            </a:fld>
            <a:endParaRPr lang="tr-TR" dirty="0"/>
          </a:p>
        </p:txBody>
      </p:sp>
      <p:sp>
        <p:nvSpPr>
          <p:cNvPr id="6" name="Alt Bilgi Yer Tutucusu 5"/>
          <p:cNvSpPr>
            <a:spLocks noGrp="1"/>
          </p:cNvSpPr>
          <p:nvPr>
            <p:ph type="ftr" sz="quarter" idx="11"/>
          </p:nvPr>
        </p:nvSpPr>
        <p:spPr/>
        <p:txBody>
          <a:bodyPr rtlCol="0"/>
          <a:lstStyle/>
          <a:p>
            <a:pPr rtl="0"/>
            <a:endParaRPr lang="tr-TR" noProof="0" dirty="0"/>
          </a:p>
        </p:txBody>
      </p:sp>
      <p:sp>
        <p:nvSpPr>
          <p:cNvPr id="7" name="Slayt Numarası Yer Tutucusu 6"/>
          <p:cNvSpPr>
            <a:spLocks noGrp="1"/>
          </p:cNvSpPr>
          <p:nvPr>
            <p:ph type="sldNum" sz="quarter" idx="12"/>
          </p:nvPr>
        </p:nvSpPr>
        <p:spPr/>
        <p:txBody>
          <a:bodyPr rtlCol="0"/>
          <a:lstStyle/>
          <a:p>
            <a:pPr rtl="0"/>
            <a:fld id="{2DFBB78A-01B4-41F2-96B0-677A4A282832}" type="slidenum">
              <a:rPr lang="tr-TR" noProof="0" smtClean="0"/>
              <a:t>‹#›</a:t>
            </a:fld>
            <a:endParaRPr lang="tr-TR" noProof="0" dirty="0"/>
          </a:p>
        </p:txBody>
      </p:sp>
    </p:spTree>
    <p:extLst>
      <p:ext uri="{BB962C8B-B14F-4D97-AF65-F5344CB8AC3E}">
        <p14:creationId xmlns:p14="http://schemas.microsoft.com/office/powerpoint/2010/main" val="1221337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9" name="Dikdörtgen 8"/>
          <p:cNvSpPr/>
          <p:nvPr/>
        </p:nvSpPr>
        <p:spPr>
          <a:xfrm>
            <a:off x="304721" y="0"/>
            <a:ext cx="11579384"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tr-TR" noProof="0" dirty="0"/>
          </a:p>
        </p:txBody>
      </p:sp>
      <p:sp>
        <p:nvSpPr>
          <p:cNvPr id="2" name="Başlık Yer Tutucusu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pPr rtl="0"/>
            <a:r>
              <a:rPr lang="tr-TR" noProof="0" dirty="0"/>
              <a:t>Asıl başlık stili için tıklatın</a:t>
            </a:r>
          </a:p>
        </p:txBody>
      </p:sp>
      <p:sp>
        <p:nvSpPr>
          <p:cNvPr id="3" name="Metin Yer Tutucusu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rtl="0"/>
            <a:r>
              <a:rPr lang="tr-TR" noProof="0" dirty="0"/>
              <a:t>Asıl metin stillerini düzenlemek için tıklayın</a:t>
            </a:r>
          </a:p>
          <a:p>
            <a:pPr lvl="1" rtl="0"/>
            <a:r>
              <a:rPr lang="tr-TR" noProof="0" dirty="0"/>
              <a:t>İkinci düzey</a:t>
            </a:r>
          </a:p>
          <a:p>
            <a:pPr lvl="2" rtl="0"/>
            <a:r>
              <a:rPr lang="tr-TR" noProof="0" dirty="0"/>
              <a:t>Üçüncü düzey</a:t>
            </a:r>
          </a:p>
          <a:p>
            <a:pPr lvl="3" rtl="0"/>
            <a:r>
              <a:rPr lang="tr-TR" noProof="0" dirty="0"/>
              <a:t>Dördüncü düzey</a:t>
            </a:r>
          </a:p>
          <a:p>
            <a:pPr lvl="4" rtl="0"/>
            <a:r>
              <a:rPr lang="tr-TR" noProof="0" dirty="0"/>
              <a:t>Beşinci düzey</a:t>
            </a:r>
          </a:p>
        </p:txBody>
      </p:sp>
      <p:sp>
        <p:nvSpPr>
          <p:cNvPr id="4" name="Tarih Yer Tutucusu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rtl="0">
              <a:defRPr sz="1200">
                <a:solidFill>
                  <a:schemeClr val="tx2">
                    <a:lumMod val="50000"/>
                    <a:lumOff val="50000"/>
                  </a:schemeClr>
                </a:solidFill>
              </a:defRPr>
            </a:lvl1pPr>
          </a:lstStyle>
          <a:p>
            <a:fld id="{4E217E46-B403-4530-8B5B-57B5C1217BD3}" type="datetime1">
              <a:rPr lang="tr-TR" smtClean="0"/>
              <a:pPr/>
              <a:t>20.09.2023</a:t>
            </a:fld>
            <a:endParaRPr lang="tr-TR" dirty="0"/>
          </a:p>
        </p:txBody>
      </p:sp>
      <p:sp>
        <p:nvSpPr>
          <p:cNvPr id="5" name="Alt Bilgi Yer Tutucusu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rtl="0">
              <a:defRPr sz="1200">
                <a:solidFill>
                  <a:schemeClr val="tx2">
                    <a:lumMod val="50000"/>
                    <a:lumOff val="50000"/>
                  </a:schemeClr>
                </a:solidFill>
              </a:defRPr>
            </a:lvl1pPr>
          </a:lstStyle>
          <a:p>
            <a:pPr rtl="0"/>
            <a:endParaRPr lang="tr-TR" noProof="0" dirty="0"/>
          </a:p>
        </p:txBody>
      </p:sp>
      <p:sp>
        <p:nvSpPr>
          <p:cNvPr id="6" name="Slayt Numarası Yer Tutucusu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rtl="0">
              <a:defRPr sz="1200">
                <a:solidFill>
                  <a:schemeClr val="tx2">
                    <a:lumMod val="50000"/>
                    <a:lumOff val="50000"/>
                  </a:schemeClr>
                </a:solidFill>
              </a:defRPr>
            </a:lvl1pPr>
          </a:lstStyle>
          <a:p>
            <a:fld id="{EB37DED6-D4C7-42EE-AB49-D2E39E64FDE4}" type="slidenum">
              <a:rPr lang="tr-TR" smtClean="0"/>
              <a:pPr/>
              <a:t>‹#›</a:t>
            </a:fld>
            <a:endParaRPr lang="tr-TR" dirty="0"/>
          </a:p>
        </p:txBody>
      </p:sp>
    </p:spTree>
    <p:extLst>
      <p:ext uri="{BB962C8B-B14F-4D97-AF65-F5344CB8AC3E}">
        <p14:creationId xmlns:p14="http://schemas.microsoft.com/office/powerpoint/2010/main" val="1544047913"/>
      </p:ext>
    </p:extLst>
  </p:cSld>
  <p:clrMap bg1="lt1" tx1="dk1" bg2="lt2" tx2="dk2" accent1="accent1" accent2="accent2" accent3="accent3" accent4="accent4" accent5="accent5" accent6="accent6" hlink="hlink" folHlink="folHlink"/>
  <p:sldLayoutIdLst>
    <p:sldLayoutId id="2147483661" r:id="rId1"/>
    <p:sldLayoutId id="2147483679" r:id="rId2"/>
    <p:sldLayoutId id="2147483663" r:id="rId3"/>
    <p:sldLayoutId id="2147483664" r:id="rId4"/>
    <p:sldLayoutId id="2147483665" r:id="rId5"/>
    <p:sldLayoutId id="2147483666" r:id="rId6"/>
    <p:sldLayoutId id="2147483667" r:id="rId7"/>
    <p:sldLayoutId id="2147483675" r:id="rId8"/>
    <p:sldLayoutId id="2147483676" r:id="rId9"/>
    <p:sldLayoutId id="2147483677" r:id="rId10"/>
    <p:sldLayoutId id="2147483678" r:id="rId11"/>
    <p:sldLayoutId id="214748368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85000"/>
        </a:lnSpc>
        <a:spcBef>
          <a:spcPct val="0"/>
        </a:spcBef>
        <a:buNone/>
        <a:tabLst/>
        <a:defRPr sz="4400" kern="1200" cap="none" baseline="0">
          <a:solidFill>
            <a:schemeClr val="tx1"/>
          </a:solidFill>
          <a:latin typeface="+mj-lt"/>
          <a:ea typeface="+mj-ea"/>
          <a:cs typeface="+mj-cs"/>
        </a:defRPr>
      </a:lvl1pPr>
    </p:titleStyle>
    <p:bodyStyle>
      <a:lvl1pPr marL="304747" indent="-304747" algn="l" defTabSz="1218987" rtl="0" eaLnBrk="1" latinLnBrk="0" hangingPunct="1">
        <a:lnSpc>
          <a:spcPct val="95000"/>
        </a:lnSpc>
        <a:spcBef>
          <a:spcPts val="1866"/>
        </a:spcBef>
        <a:buSzPct val="100000"/>
        <a:buFont typeface="Arial" pitchFamily="34" charset="0"/>
        <a:buChar char="•"/>
        <a:defRPr sz="2400" kern="1200">
          <a:solidFill>
            <a:schemeClr val="tx1"/>
          </a:solidFill>
          <a:latin typeface="+mn-lt"/>
          <a:ea typeface="+mn-ea"/>
          <a:cs typeface="+mn-cs"/>
        </a:defRPr>
      </a:lvl1pPr>
      <a:lvl2pPr marL="731392" indent="-304747" algn="l" defTabSz="1218987" rtl="0" eaLnBrk="1" latinLnBrk="0" hangingPunct="1">
        <a:lnSpc>
          <a:spcPct val="95000"/>
        </a:lnSpc>
        <a:spcBef>
          <a:spcPts val="1066"/>
        </a:spcBef>
        <a:buSzPct val="100000"/>
        <a:buFont typeface="Century Gothic" pitchFamily="34" charset="0"/>
        <a:buChar char="–"/>
        <a:defRPr sz="2000" kern="1200">
          <a:solidFill>
            <a:schemeClr val="tx1"/>
          </a:solidFill>
          <a:latin typeface="+mn-lt"/>
          <a:ea typeface="+mn-ea"/>
          <a:cs typeface="+mn-cs"/>
        </a:defRPr>
      </a:lvl2pPr>
      <a:lvl3pPr marL="1158037"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3pPr>
      <a:lvl4pPr marL="1584683"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4pPr>
      <a:lvl5pPr marL="2011328" indent="-304747" algn="l" defTabSz="1218987" rtl="0" eaLnBrk="1" latinLnBrk="0" hangingPunct="1">
        <a:lnSpc>
          <a:spcPct val="95000"/>
        </a:lnSpc>
        <a:spcBef>
          <a:spcPts val="1066"/>
        </a:spcBef>
        <a:buSzPct val="100000"/>
        <a:buFont typeface="Century Gothic" pitchFamily="34" charset="0"/>
        <a:buChar char="–"/>
        <a:defRPr sz="1800" kern="1200">
          <a:solidFill>
            <a:schemeClr val="tx1"/>
          </a:solidFill>
          <a:latin typeface="+mn-lt"/>
          <a:ea typeface="+mn-ea"/>
          <a:cs typeface="+mn-cs"/>
        </a:defRPr>
      </a:lvl5pPr>
      <a:lvl6pPr marL="2437973"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6pPr>
      <a:lvl7pPr marL="286461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7pPr>
      <a:lvl8pPr marL="3291264"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8pPr>
      <a:lvl9pPr marL="3778859" indent="-304747" algn="l" defTabSz="1218987" rtl="0" eaLnBrk="1" latinLnBrk="0" hangingPunct="1">
        <a:lnSpc>
          <a:spcPct val="95000"/>
        </a:lnSpc>
        <a:spcBef>
          <a:spcPts val="1066"/>
        </a:spcBef>
        <a:buSzPct val="90000"/>
        <a:buFont typeface="Century Gothic" pitchFamily="34" charset="0"/>
        <a:buChar char="–"/>
        <a:defRPr sz="1800" kern="120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ctrTitle"/>
          </p:nvPr>
        </p:nvSpPr>
        <p:spPr/>
        <p:txBody>
          <a:bodyPr rtlCol="0"/>
          <a:lstStyle/>
          <a:p>
            <a:pPr algn="ctr" rtl="0"/>
            <a:r>
              <a:rPr lang="tr" dirty="0"/>
              <a:t>Üniversite Yaşamına Giriş</a:t>
            </a:r>
            <a:endParaRPr lang="en-US" dirty="0"/>
          </a:p>
        </p:txBody>
      </p:sp>
      <p:sp>
        <p:nvSpPr>
          <p:cNvPr id="3" name="Alt Başlık 2"/>
          <p:cNvSpPr>
            <a:spLocks noGrp="1"/>
          </p:cNvSpPr>
          <p:nvPr>
            <p:ph type="subTitle" idx="1"/>
          </p:nvPr>
        </p:nvSpPr>
        <p:spPr/>
        <p:txBody>
          <a:bodyPr rtlCol="0">
            <a:normAutofit/>
          </a:bodyPr>
          <a:lstStyle/>
          <a:p>
            <a:pPr algn="ctr" rtl="0"/>
            <a:endParaRPr lang="tr" dirty="0"/>
          </a:p>
          <a:p>
            <a:pPr algn="ctr" rtl="0"/>
            <a:r>
              <a:rPr lang="tr" b="1" dirty="0"/>
              <a:t>BAĞIMLILIK</a:t>
            </a:r>
            <a:endParaRPr lang="en-US" b="1" dirty="0"/>
          </a:p>
        </p:txBody>
      </p:sp>
    </p:spTree>
    <p:extLst>
      <p:ext uri="{BB962C8B-B14F-4D97-AF65-F5344CB8AC3E}">
        <p14:creationId xmlns:p14="http://schemas.microsoft.com/office/powerpoint/2010/main" val="3650340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CC6C62-5EC7-6C7C-718C-06F7179AC3AB}"/>
              </a:ext>
            </a:extLst>
          </p:cNvPr>
          <p:cNvSpPr>
            <a:spLocks noGrp="1"/>
          </p:cNvSpPr>
          <p:nvPr>
            <p:ph type="title"/>
          </p:nvPr>
        </p:nvSpPr>
        <p:spPr>
          <a:xfrm>
            <a:off x="1117309" y="76200"/>
            <a:ext cx="10157354" cy="832520"/>
          </a:xfrm>
        </p:spPr>
        <p:txBody>
          <a:bodyPr/>
          <a:lstStyle/>
          <a:p>
            <a:r>
              <a:rPr lang="tr-TR" sz="3600" dirty="0"/>
              <a:t>Bağımlılık Yapan Maddeler</a:t>
            </a:r>
            <a:endParaRPr lang="tr-TR" dirty="0"/>
          </a:p>
        </p:txBody>
      </p:sp>
      <p:sp>
        <p:nvSpPr>
          <p:cNvPr id="3" name="İçerik Yer Tutucusu 2">
            <a:extLst>
              <a:ext uri="{FF2B5EF4-FFF2-40B4-BE49-F238E27FC236}">
                <a16:creationId xmlns:a16="http://schemas.microsoft.com/office/drawing/2014/main" id="{1C4BF730-2B20-67CA-11B3-D29B28E9B330}"/>
              </a:ext>
            </a:extLst>
          </p:cNvPr>
          <p:cNvSpPr>
            <a:spLocks noGrp="1"/>
          </p:cNvSpPr>
          <p:nvPr>
            <p:ph idx="1"/>
          </p:nvPr>
        </p:nvSpPr>
        <p:spPr>
          <a:xfrm>
            <a:off x="1117309" y="1340768"/>
            <a:ext cx="10157354" cy="4831432"/>
          </a:xfrm>
        </p:spPr>
        <p:txBody>
          <a:bodyPr>
            <a:normAutofit/>
          </a:bodyPr>
          <a:lstStyle/>
          <a:p>
            <a:r>
              <a:rPr lang="tr-TR" dirty="0"/>
              <a:t>DSM-5’te 10 ayrı madde kümesi tanımlanmıştır:</a:t>
            </a:r>
          </a:p>
          <a:p>
            <a:pPr marL="0" indent="0">
              <a:buNone/>
            </a:pPr>
            <a:r>
              <a:rPr lang="tr-TR" dirty="0"/>
              <a:t>1- Alkol</a:t>
            </a:r>
            <a:br>
              <a:rPr lang="tr-TR" dirty="0"/>
            </a:br>
            <a:r>
              <a:rPr lang="tr-TR" dirty="0"/>
              <a:t>2- Kafein</a:t>
            </a:r>
            <a:br>
              <a:rPr lang="tr-TR" dirty="0"/>
            </a:br>
            <a:r>
              <a:rPr lang="tr-TR" dirty="0"/>
              <a:t>3- Kenevir (esrar)</a:t>
            </a:r>
            <a:br>
              <a:rPr lang="tr-TR" dirty="0"/>
            </a:br>
            <a:r>
              <a:rPr lang="tr-TR" dirty="0"/>
              <a:t>4- </a:t>
            </a:r>
            <a:r>
              <a:rPr lang="tr-TR" dirty="0" err="1"/>
              <a:t>Halüsinojenler</a:t>
            </a:r>
            <a:r>
              <a:rPr lang="tr-TR" dirty="0"/>
              <a:t> (LSD, </a:t>
            </a:r>
            <a:r>
              <a:rPr lang="tr-TR" dirty="0" err="1"/>
              <a:t>meskalin</a:t>
            </a:r>
            <a:r>
              <a:rPr lang="tr-TR" dirty="0"/>
              <a:t>, </a:t>
            </a:r>
            <a:r>
              <a:rPr lang="tr-TR" dirty="0" err="1"/>
              <a:t>fensiklidin</a:t>
            </a:r>
            <a:r>
              <a:rPr lang="tr-TR" dirty="0"/>
              <a:t> vb.)</a:t>
            </a:r>
            <a:br>
              <a:rPr lang="tr-TR" dirty="0"/>
            </a:br>
            <a:r>
              <a:rPr lang="tr-TR" dirty="0"/>
              <a:t>5- Uçucular (tiner, benzin, gazolin, </a:t>
            </a:r>
            <a:r>
              <a:rPr lang="tr-TR" dirty="0" err="1"/>
              <a:t>bali</a:t>
            </a:r>
            <a:r>
              <a:rPr lang="tr-TR" dirty="0"/>
              <a:t> vb.)</a:t>
            </a:r>
            <a:br>
              <a:rPr lang="tr-TR" dirty="0"/>
            </a:br>
            <a:r>
              <a:rPr lang="tr-TR" dirty="0"/>
              <a:t>6- </a:t>
            </a:r>
            <a:r>
              <a:rPr lang="tr-TR" dirty="0" err="1"/>
              <a:t>Opiyatlar</a:t>
            </a:r>
            <a:r>
              <a:rPr lang="tr-TR" dirty="0"/>
              <a:t> (morfin, eroin, kodein, </a:t>
            </a:r>
            <a:r>
              <a:rPr lang="tr-TR" dirty="0" err="1"/>
              <a:t>metadon</a:t>
            </a:r>
            <a:r>
              <a:rPr lang="tr-TR" dirty="0"/>
              <a:t> vb.)</a:t>
            </a:r>
            <a:br>
              <a:rPr lang="tr-TR" dirty="0"/>
            </a:br>
            <a:r>
              <a:rPr lang="tr-TR" dirty="0"/>
              <a:t>7- Dinginleştirici, uyutucu ve kaygı gidericiler (</a:t>
            </a:r>
            <a:r>
              <a:rPr lang="tr-TR" dirty="0" err="1"/>
              <a:t>diazepam</a:t>
            </a:r>
            <a:r>
              <a:rPr lang="tr-TR" dirty="0"/>
              <a:t>, </a:t>
            </a:r>
            <a:r>
              <a:rPr lang="tr-TR" dirty="0" err="1"/>
              <a:t>klorazepat</a:t>
            </a:r>
            <a:r>
              <a:rPr lang="tr-TR" dirty="0"/>
              <a:t> vb.)</a:t>
            </a:r>
            <a:br>
              <a:rPr lang="tr-TR" dirty="0"/>
            </a:br>
            <a:r>
              <a:rPr lang="tr-TR" dirty="0"/>
              <a:t>8- Uyarıcılar (amfetamin, </a:t>
            </a:r>
            <a:r>
              <a:rPr lang="tr-TR" dirty="0" err="1"/>
              <a:t>ekstazi</a:t>
            </a:r>
            <a:r>
              <a:rPr lang="tr-TR" dirty="0"/>
              <a:t>, kokain vb.)</a:t>
            </a:r>
            <a:br>
              <a:rPr lang="tr-TR" dirty="0"/>
            </a:br>
            <a:r>
              <a:rPr lang="tr-TR" dirty="0"/>
              <a:t>9- Tütün</a:t>
            </a:r>
            <a:br>
              <a:rPr lang="tr-TR" dirty="0"/>
            </a:br>
            <a:r>
              <a:rPr lang="tr-TR" dirty="0"/>
              <a:t>10- Diğer bilinmeyen maddeler</a:t>
            </a:r>
          </a:p>
          <a:p>
            <a:endParaRPr lang="tr-TR" dirty="0"/>
          </a:p>
        </p:txBody>
      </p:sp>
    </p:spTree>
    <p:extLst>
      <p:ext uri="{BB962C8B-B14F-4D97-AF65-F5344CB8AC3E}">
        <p14:creationId xmlns:p14="http://schemas.microsoft.com/office/powerpoint/2010/main" val="967851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CC6C62-5EC7-6C7C-718C-06F7179AC3AB}"/>
              </a:ext>
            </a:extLst>
          </p:cNvPr>
          <p:cNvSpPr>
            <a:spLocks noGrp="1"/>
          </p:cNvSpPr>
          <p:nvPr>
            <p:ph type="title"/>
          </p:nvPr>
        </p:nvSpPr>
        <p:spPr>
          <a:xfrm>
            <a:off x="1117309" y="76200"/>
            <a:ext cx="10157354" cy="832520"/>
          </a:xfrm>
        </p:spPr>
        <p:txBody>
          <a:bodyPr/>
          <a:lstStyle/>
          <a:p>
            <a:r>
              <a:rPr lang="tr-TR" sz="3600" dirty="0"/>
              <a:t>Tütün (Sigara) Bağımlılığı…</a:t>
            </a:r>
            <a:endParaRPr lang="tr-TR" dirty="0"/>
          </a:p>
        </p:txBody>
      </p:sp>
      <p:sp>
        <p:nvSpPr>
          <p:cNvPr id="3" name="İçerik Yer Tutucusu 2">
            <a:extLst>
              <a:ext uri="{FF2B5EF4-FFF2-40B4-BE49-F238E27FC236}">
                <a16:creationId xmlns:a16="http://schemas.microsoft.com/office/drawing/2014/main" id="{1C4BF730-2B20-67CA-11B3-D29B28E9B330}"/>
              </a:ext>
            </a:extLst>
          </p:cNvPr>
          <p:cNvSpPr>
            <a:spLocks noGrp="1"/>
          </p:cNvSpPr>
          <p:nvPr>
            <p:ph idx="1"/>
          </p:nvPr>
        </p:nvSpPr>
        <p:spPr>
          <a:xfrm>
            <a:off x="1117309" y="1124744"/>
            <a:ext cx="10157354" cy="5047456"/>
          </a:xfrm>
        </p:spPr>
        <p:txBody>
          <a:bodyPr>
            <a:normAutofit/>
          </a:bodyPr>
          <a:lstStyle/>
          <a:p>
            <a:pPr>
              <a:buFont typeface="Wingdings" panose="05000000000000000000" pitchFamily="2" charset="2"/>
              <a:buChar char="q"/>
            </a:pPr>
            <a:r>
              <a:rPr lang="tr-TR" dirty="0"/>
              <a:t>Sigara dünyada en yaygın kullanılan, sağlığa zararlı, bağımlılık yapıcı maddedir. </a:t>
            </a:r>
          </a:p>
          <a:p>
            <a:pPr>
              <a:buFont typeface="Wingdings" panose="05000000000000000000" pitchFamily="2" charset="2"/>
              <a:buChar char="q"/>
            </a:pPr>
            <a:r>
              <a:rPr lang="tr-TR" dirty="0"/>
              <a:t>SİGARADAN DÜNYADA HER YIL 5 MİLYON KİŞİ ÖLÜYOR, YANİ GÜNDE 13.700 KİŞİ... </a:t>
            </a:r>
          </a:p>
          <a:p>
            <a:pPr>
              <a:buFont typeface="Wingdings" panose="05000000000000000000" pitchFamily="2" charset="2"/>
              <a:buChar char="q"/>
            </a:pPr>
            <a:r>
              <a:rPr lang="tr-TR" dirty="0"/>
              <a:t>Sigaranın içinde başta nikotin olmak üzere birçok zehirli ve zararlı madde vardır. Nikotin, tütünün içinde yer alan aktif maddelerden biridir ve zehirlidir. Nikotin bedende hızla dağılır. Bağımlılık yapma potansiyeli çok güçlüdür. Nikotini vücuduna alan biri, bir süre sonra nikotine alışkanlık kazanır. Sonrasında kişi nikotin almadan rahat edemez. Sigara içmediğinde huzursuz olur ve sigarayı hayatından çıkaramaz. Bu kişi artık sigaranın bağımlısı olmuştur. </a:t>
            </a:r>
          </a:p>
          <a:p>
            <a:pPr>
              <a:buFont typeface="Wingdings" panose="05000000000000000000" pitchFamily="2" charset="2"/>
              <a:buChar char="q"/>
            </a:pPr>
            <a:endParaRPr lang="tr-TR" dirty="0"/>
          </a:p>
        </p:txBody>
      </p:sp>
    </p:spTree>
    <p:extLst>
      <p:ext uri="{BB962C8B-B14F-4D97-AF65-F5344CB8AC3E}">
        <p14:creationId xmlns:p14="http://schemas.microsoft.com/office/powerpoint/2010/main" val="1432002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CC6C62-5EC7-6C7C-718C-06F7179AC3AB}"/>
              </a:ext>
            </a:extLst>
          </p:cNvPr>
          <p:cNvSpPr>
            <a:spLocks noGrp="1"/>
          </p:cNvSpPr>
          <p:nvPr>
            <p:ph type="title"/>
          </p:nvPr>
        </p:nvSpPr>
        <p:spPr>
          <a:xfrm>
            <a:off x="1117309" y="76200"/>
            <a:ext cx="10157354" cy="832520"/>
          </a:xfrm>
        </p:spPr>
        <p:txBody>
          <a:bodyPr/>
          <a:lstStyle/>
          <a:p>
            <a:r>
              <a:rPr lang="tr-TR" sz="3600" dirty="0"/>
              <a:t>Sigaranın Zararları</a:t>
            </a:r>
            <a:endParaRPr lang="tr-TR" dirty="0"/>
          </a:p>
        </p:txBody>
      </p:sp>
      <p:sp>
        <p:nvSpPr>
          <p:cNvPr id="3" name="İçerik Yer Tutucusu 2">
            <a:extLst>
              <a:ext uri="{FF2B5EF4-FFF2-40B4-BE49-F238E27FC236}">
                <a16:creationId xmlns:a16="http://schemas.microsoft.com/office/drawing/2014/main" id="{1C4BF730-2B20-67CA-11B3-D29B28E9B330}"/>
              </a:ext>
            </a:extLst>
          </p:cNvPr>
          <p:cNvSpPr>
            <a:spLocks noGrp="1"/>
          </p:cNvSpPr>
          <p:nvPr>
            <p:ph idx="1"/>
          </p:nvPr>
        </p:nvSpPr>
        <p:spPr>
          <a:xfrm>
            <a:off x="1117309" y="1124744"/>
            <a:ext cx="10157354" cy="5047456"/>
          </a:xfrm>
        </p:spPr>
        <p:txBody>
          <a:bodyPr>
            <a:normAutofit fontScale="92500" lnSpcReduction="20000"/>
          </a:bodyPr>
          <a:lstStyle/>
          <a:p>
            <a:pPr>
              <a:buFont typeface="Wingdings" panose="05000000000000000000" pitchFamily="2" charset="2"/>
              <a:buChar char="q"/>
            </a:pPr>
            <a:r>
              <a:rPr lang="tr-TR" dirty="0"/>
              <a:t>Mesane kanseri riski 2 kat,</a:t>
            </a:r>
          </a:p>
          <a:p>
            <a:pPr>
              <a:buFont typeface="Wingdings" panose="05000000000000000000" pitchFamily="2" charset="2"/>
              <a:buChar char="q"/>
            </a:pPr>
            <a:r>
              <a:rPr lang="tr-TR" dirty="0"/>
              <a:t>Prostat kanseri riski 2 kat, </a:t>
            </a:r>
          </a:p>
          <a:p>
            <a:pPr>
              <a:buFont typeface="Wingdings" panose="05000000000000000000" pitchFamily="2" charset="2"/>
              <a:buChar char="q"/>
            </a:pPr>
            <a:r>
              <a:rPr lang="tr-TR" dirty="0"/>
              <a:t>B</a:t>
            </a:r>
            <a:r>
              <a:rPr lang="fi-FI" dirty="0"/>
              <a:t>acak dama</a:t>
            </a:r>
            <a:r>
              <a:rPr lang="tr-TR" dirty="0" err="1"/>
              <a:t>rı</a:t>
            </a:r>
            <a:r>
              <a:rPr lang="fi-FI" dirty="0"/>
              <a:t> hastalığı riski 2 kat,</a:t>
            </a:r>
            <a:endParaRPr lang="tr-TR" dirty="0"/>
          </a:p>
          <a:p>
            <a:pPr>
              <a:buFont typeface="Wingdings" panose="05000000000000000000" pitchFamily="2" charset="2"/>
              <a:buChar char="q"/>
            </a:pPr>
            <a:r>
              <a:rPr lang="fi-FI" dirty="0"/>
              <a:t>Ülser</a:t>
            </a:r>
            <a:r>
              <a:rPr lang="tr-TR" dirty="0"/>
              <a:t> </a:t>
            </a:r>
            <a:r>
              <a:rPr lang="fi-FI" dirty="0"/>
              <a:t>risk</a:t>
            </a:r>
            <a:r>
              <a:rPr lang="tr-TR" dirty="0"/>
              <a:t>i 2 k</a:t>
            </a:r>
            <a:r>
              <a:rPr lang="fi-FI" dirty="0"/>
              <a:t>at, </a:t>
            </a:r>
            <a:endParaRPr lang="tr-TR" dirty="0"/>
          </a:p>
          <a:p>
            <a:pPr>
              <a:buFont typeface="Wingdings" panose="05000000000000000000" pitchFamily="2" charset="2"/>
              <a:buChar char="q"/>
            </a:pPr>
            <a:r>
              <a:rPr lang="fi-FI" dirty="0"/>
              <a:t>Kalp ha</a:t>
            </a:r>
            <a:r>
              <a:rPr lang="tr-TR" dirty="0" err="1"/>
              <a:t>stalı</a:t>
            </a:r>
            <a:r>
              <a:rPr lang="fi-FI" dirty="0"/>
              <a:t>ğı riski 3 kat,</a:t>
            </a:r>
            <a:endParaRPr lang="tr-TR" dirty="0"/>
          </a:p>
          <a:p>
            <a:pPr>
              <a:buFont typeface="Wingdings" panose="05000000000000000000" pitchFamily="2" charset="2"/>
              <a:buChar char="q"/>
            </a:pPr>
            <a:r>
              <a:rPr lang="fi-FI" dirty="0"/>
              <a:t> </a:t>
            </a:r>
            <a:r>
              <a:rPr lang="tr-TR" dirty="0"/>
              <a:t>Kalp krizi riski </a:t>
            </a:r>
            <a:r>
              <a:rPr lang="fi-FI" dirty="0"/>
              <a:t>1-4 kat, </a:t>
            </a:r>
          </a:p>
          <a:p>
            <a:pPr>
              <a:buFont typeface="Wingdings" panose="05000000000000000000" pitchFamily="2" charset="2"/>
              <a:buChar char="q"/>
            </a:pPr>
            <a:r>
              <a:rPr lang="tr-TR" dirty="0"/>
              <a:t>Y</a:t>
            </a:r>
            <a:r>
              <a:rPr lang="fi-FI" dirty="0"/>
              <a:t>emek </a:t>
            </a:r>
            <a:r>
              <a:rPr lang="tr-TR" dirty="0"/>
              <a:t>b</a:t>
            </a:r>
            <a:r>
              <a:rPr lang="fi-FI" dirty="0"/>
              <a:t>orus</a:t>
            </a:r>
            <a:r>
              <a:rPr lang="tr-TR" dirty="0"/>
              <a:t>u </a:t>
            </a:r>
            <a:r>
              <a:rPr lang="tr-TR" dirty="0" err="1"/>
              <a:t>ka</a:t>
            </a:r>
            <a:r>
              <a:rPr lang="fi-FI" dirty="0"/>
              <a:t>nseri riski 8-10 kat,</a:t>
            </a:r>
            <a:endParaRPr lang="tr-TR" dirty="0"/>
          </a:p>
          <a:p>
            <a:pPr>
              <a:buFont typeface="Wingdings" panose="05000000000000000000" pitchFamily="2" charset="2"/>
              <a:buChar char="q"/>
            </a:pPr>
            <a:r>
              <a:rPr lang="tr-TR" dirty="0"/>
              <a:t> Bronşit riski 10 kat,</a:t>
            </a:r>
          </a:p>
          <a:p>
            <a:pPr>
              <a:buFont typeface="Wingdings" panose="05000000000000000000" pitchFamily="2" charset="2"/>
              <a:buChar char="q"/>
            </a:pPr>
            <a:r>
              <a:rPr lang="tr-TR" dirty="0"/>
              <a:t>K</a:t>
            </a:r>
            <a:r>
              <a:rPr lang="fi-FI" dirty="0"/>
              <a:t>ad</a:t>
            </a:r>
            <a:r>
              <a:rPr lang="tr-TR" dirty="0"/>
              <a:t>ı</a:t>
            </a:r>
            <a:r>
              <a:rPr lang="fi-FI" dirty="0"/>
              <a:t>nlarda k</a:t>
            </a:r>
            <a:r>
              <a:rPr lang="tr-TR" dirty="0"/>
              <a:t>ı</a:t>
            </a:r>
            <a:r>
              <a:rPr lang="fi-FI" dirty="0"/>
              <a:t>s</a:t>
            </a:r>
            <a:r>
              <a:rPr lang="tr-TR" dirty="0"/>
              <a:t>ı</a:t>
            </a:r>
            <a:r>
              <a:rPr lang="fi-FI" dirty="0"/>
              <a:t>r</a:t>
            </a:r>
            <a:r>
              <a:rPr lang="tr-TR" dirty="0" err="1"/>
              <a:t>lı</a:t>
            </a:r>
            <a:r>
              <a:rPr lang="fi-FI" dirty="0"/>
              <a:t>k riski 10 kat, </a:t>
            </a:r>
            <a:endParaRPr lang="tr-TR" dirty="0"/>
          </a:p>
          <a:p>
            <a:pPr>
              <a:buFont typeface="Wingdings" panose="05000000000000000000" pitchFamily="2" charset="2"/>
              <a:buChar char="q"/>
            </a:pPr>
            <a:r>
              <a:rPr lang="tr-TR" dirty="0"/>
              <a:t>Erkeklerde iktidarsızlık riski 10 kat, </a:t>
            </a:r>
          </a:p>
        </p:txBody>
      </p:sp>
    </p:spTree>
    <p:extLst>
      <p:ext uri="{BB962C8B-B14F-4D97-AF65-F5344CB8AC3E}">
        <p14:creationId xmlns:p14="http://schemas.microsoft.com/office/powerpoint/2010/main" val="2383335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CC6C62-5EC7-6C7C-718C-06F7179AC3AB}"/>
              </a:ext>
            </a:extLst>
          </p:cNvPr>
          <p:cNvSpPr>
            <a:spLocks noGrp="1"/>
          </p:cNvSpPr>
          <p:nvPr>
            <p:ph type="title"/>
          </p:nvPr>
        </p:nvSpPr>
        <p:spPr>
          <a:xfrm>
            <a:off x="1117309" y="76200"/>
            <a:ext cx="10157354" cy="832520"/>
          </a:xfrm>
        </p:spPr>
        <p:txBody>
          <a:bodyPr/>
          <a:lstStyle/>
          <a:p>
            <a:r>
              <a:rPr lang="tr-TR" sz="3600" dirty="0"/>
              <a:t>Sigaranın Zararları….</a:t>
            </a:r>
            <a:endParaRPr lang="tr-TR" dirty="0"/>
          </a:p>
        </p:txBody>
      </p:sp>
      <p:sp>
        <p:nvSpPr>
          <p:cNvPr id="3" name="İçerik Yer Tutucusu 2">
            <a:extLst>
              <a:ext uri="{FF2B5EF4-FFF2-40B4-BE49-F238E27FC236}">
                <a16:creationId xmlns:a16="http://schemas.microsoft.com/office/drawing/2014/main" id="{1C4BF730-2B20-67CA-11B3-D29B28E9B330}"/>
              </a:ext>
            </a:extLst>
          </p:cNvPr>
          <p:cNvSpPr>
            <a:spLocks noGrp="1"/>
          </p:cNvSpPr>
          <p:nvPr>
            <p:ph idx="1"/>
          </p:nvPr>
        </p:nvSpPr>
        <p:spPr>
          <a:xfrm>
            <a:off x="1117309" y="1124744"/>
            <a:ext cx="10157354" cy="5047456"/>
          </a:xfrm>
        </p:spPr>
        <p:txBody>
          <a:bodyPr>
            <a:normAutofit lnSpcReduction="10000"/>
          </a:bodyPr>
          <a:lstStyle/>
          <a:p>
            <a:pPr>
              <a:buFont typeface="Wingdings" panose="05000000000000000000" pitchFamily="2" charset="2"/>
              <a:buChar char="q"/>
            </a:pPr>
            <a:r>
              <a:rPr lang="pl-PL" dirty="0"/>
              <a:t>Ani öl</a:t>
            </a:r>
            <a:r>
              <a:rPr lang="tr-TR" dirty="0" err="1"/>
              <a:t>üm</a:t>
            </a:r>
            <a:r>
              <a:rPr lang="tr-TR" dirty="0"/>
              <a:t> riski </a:t>
            </a:r>
            <a:r>
              <a:rPr lang="pl-PL" dirty="0"/>
              <a:t>10 kat, </a:t>
            </a:r>
            <a:endParaRPr lang="tr-TR" dirty="0"/>
          </a:p>
          <a:p>
            <a:pPr>
              <a:buFont typeface="Wingdings" panose="05000000000000000000" pitchFamily="2" charset="2"/>
              <a:buChar char="q"/>
            </a:pPr>
            <a:r>
              <a:rPr lang="tr-TR" dirty="0"/>
              <a:t>Bademcik kanseri riski 7-11 kat, </a:t>
            </a:r>
          </a:p>
          <a:p>
            <a:pPr>
              <a:buFont typeface="Wingdings" panose="05000000000000000000" pitchFamily="2" charset="2"/>
              <a:buChar char="q"/>
            </a:pPr>
            <a:r>
              <a:rPr lang="fi-FI" dirty="0"/>
              <a:t>Di</a:t>
            </a:r>
            <a:r>
              <a:rPr lang="tr-TR" dirty="0"/>
              <a:t>ş</a:t>
            </a:r>
            <a:r>
              <a:rPr lang="fi-FI" dirty="0"/>
              <a:t> eti kanseri riski 5-14 kat,</a:t>
            </a:r>
            <a:endParaRPr lang="tr-TR" dirty="0"/>
          </a:p>
          <a:p>
            <a:pPr>
              <a:buFont typeface="Wingdings" panose="05000000000000000000" pitchFamily="2" charset="2"/>
              <a:buChar char="q"/>
            </a:pPr>
            <a:r>
              <a:rPr lang="tr-TR" dirty="0"/>
              <a:t>Gır</a:t>
            </a:r>
            <a:r>
              <a:rPr lang="fi-FI" dirty="0"/>
              <a:t>tlak kanseri riski 16 kat, </a:t>
            </a:r>
            <a:endParaRPr lang="tr-TR" dirty="0"/>
          </a:p>
          <a:p>
            <a:pPr>
              <a:buFont typeface="Wingdings" panose="05000000000000000000" pitchFamily="2" charset="2"/>
              <a:buChar char="q"/>
            </a:pPr>
            <a:r>
              <a:rPr lang="fi-FI" dirty="0"/>
              <a:t>Rahim ağzı kanseri riski 16 kat, </a:t>
            </a:r>
            <a:endParaRPr lang="tr-TR" dirty="0"/>
          </a:p>
          <a:p>
            <a:pPr>
              <a:buFont typeface="Wingdings" panose="05000000000000000000" pitchFamily="2" charset="2"/>
              <a:buChar char="q"/>
            </a:pPr>
            <a:r>
              <a:rPr lang="fi-FI" dirty="0"/>
              <a:t>Akci</a:t>
            </a:r>
            <a:r>
              <a:rPr lang="tr-TR" dirty="0"/>
              <a:t>ğ</a:t>
            </a:r>
            <a:r>
              <a:rPr lang="fi-FI" dirty="0"/>
              <a:t>er kanseri riski 22 kat, </a:t>
            </a:r>
            <a:endParaRPr lang="tr-TR" dirty="0"/>
          </a:p>
          <a:p>
            <a:pPr>
              <a:buFont typeface="Wingdings" panose="05000000000000000000" pitchFamily="2" charset="2"/>
              <a:buChar char="q"/>
            </a:pPr>
            <a:r>
              <a:rPr lang="fi-FI" dirty="0"/>
              <a:t>Fel</a:t>
            </a:r>
            <a:r>
              <a:rPr lang="tr-TR" dirty="0"/>
              <a:t>ç </a:t>
            </a:r>
            <a:r>
              <a:rPr lang="fi-FI" dirty="0"/>
              <a:t>olma</a:t>
            </a:r>
            <a:r>
              <a:rPr lang="tr-TR" dirty="0"/>
              <a:t> </a:t>
            </a:r>
            <a:r>
              <a:rPr lang="fi-FI" dirty="0"/>
              <a:t>riski 22 kat, </a:t>
            </a:r>
            <a:endParaRPr lang="tr-TR" dirty="0"/>
          </a:p>
          <a:p>
            <a:pPr>
              <a:buFont typeface="Wingdings" panose="05000000000000000000" pitchFamily="2" charset="2"/>
              <a:buChar char="q"/>
            </a:pPr>
            <a:r>
              <a:rPr lang="fi-FI" dirty="0"/>
              <a:t>A</a:t>
            </a:r>
            <a:r>
              <a:rPr lang="tr-TR" dirty="0" err="1"/>
              <a:t>ğı</a:t>
            </a:r>
            <a:r>
              <a:rPr lang="fi-FI" dirty="0"/>
              <a:t>z</a:t>
            </a:r>
            <a:r>
              <a:rPr lang="tr-TR" dirty="0"/>
              <a:t> </a:t>
            </a:r>
            <a:r>
              <a:rPr lang="fi-FI" dirty="0"/>
              <a:t>kanseri riski 30 kat, </a:t>
            </a:r>
            <a:endParaRPr lang="tr-TR" dirty="0"/>
          </a:p>
          <a:p>
            <a:pPr>
              <a:buFont typeface="Wingdings" panose="05000000000000000000" pitchFamily="2" charset="2"/>
              <a:buChar char="q"/>
            </a:pPr>
            <a:r>
              <a:rPr lang="fi-FI" dirty="0"/>
              <a:t>Dil kanseri riski 33 kat daha fazladır. </a:t>
            </a:r>
          </a:p>
          <a:p>
            <a:pPr>
              <a:buFont typeface="Wingdings" panose="05000000000000000000" pitchFamily="2" charset="2"/>
              <a:buChar char="q"/>
            </a:pPr>
            <a:endParaRPr lang="tr-TR" dirty="0"/>
          </a:p>
        </p:txBody>
      </p:sp>
    </p:spTree>
    <p:extLst>
      <p:ext uri="{BB962C8B-B14F-4D97-AF65-F5344CB8AC3E}">
        <p14:creationId xmlns:p14="http://schemas.microsoft.com/office/powerpoint/2010/main" val="2779945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CC6C62-5EC7-6C7C-718C-06F7179AC3AB}"/>
              </a:ext>
            </a:extLst>
          </p:cNvPr>
          <p:cNvSpPr>
            <a:spLocks noGrp="1"/>
          </p:cNvSpPr>
          <p:nvPr>
            <p:ph type="title"/>
          </p:nvPr>
        </p:nvSpPr>
        <p:spPr>
          <a:xfrm>
            <a:off x="1117309" y="76200"/>
            <a:ext cx="10157354" cy="832520"/>
          </a:xfrm>
        </p:spPr>
        <p:txBody>
          <a:bodyPr/>
          <a:lstStyle/>
          <a:p>
            <a:r>
              <a:rPr lang="tr-TR" sz="3600" dirty="0"/>
              <a:t>Alkol Bağımlılığı…</a:t>
            </a:r>
            <a:endParaRPr lang="tr-TR" dirty="0"/>
          </a:p>
        </p:txBody>
      </p:sp>
      <p:sp>
        <p:nvSpPr>
          <p:cNvPr id="3" name="İçerik Yer Tutucusu 2">
            <a:extLst>
              <a:ext uri="{FF2B5EF4-FFF2-40B4-BE49-F238E27FC236}">
                <a16:creationId xmlns:a16="http://schemas.microsoft.com/office/drawing/2014/main" id="{1C4BF730-2B20-67CA-11B3-D29B28E9B330}"/>
              </a:ext>
            </a:extLst>
          </p:cNvPr>
          <p:cNvSpPr>
            <a:spLocks noGrp="1"/>
          </p:cNvSpPr>
          <p:nvPr>
            <p:ph idx="1"/>
          </p:nvPr>
        </p:nvSpPr>
        <p:spPr>
          <a:xfrm>
            <a:off x="1117309" y="1124744"/>
            <a:ext cx="10157354" cy="5047456"/>
          </a:xfrm>
        </p:spPr>
        <p:txBody>
          <a:bodyPr>
            <a:normAutofit fontScale="92500"/>
          </a:bodyPr>
          <a:lstStyle/>
          <a:p>
            <a:pPr>
              <a:buFont typeface="Wingdings" panose="05000000000000000000" pitchFamily="2" charset="2"/>
              <a:buChar char="q"/>
            </a:pPr>
            <a:r>
              <a:rPr lang="tr-TR" dirty="0"/>
              <a:t>Çok miktarda ve sıklıkla alkol tüketen, bedensel, ruhsal ve toplumsal sağlığı bozulmasına rağmen alkol almaya devam eden, tedavi edilmesi gereken kişiye alkol bağımlısı denir.</a:t>
            </a:r>
          </a:p>
          <a:p>
            <a:pPr>
              <a:buFont typeface="Wingdings" panose="05000000000000000000" pitchFamily="2" charset="2"/>
              <a:buChar char="q"/>
            </a:pPr>
            <a:r>
              <a:rPr lang="tr-TR" dirty="0"/>
              <a:t>13 yaşında alkol kullanımına başlayan gençlerde alkol bağımlısı olma riski %43 oranındadır!</a:t>
            </a:r>
          </a:p>
          <a:p>
            <a:pPr>
              <a:buFont typeface="Wingdings" panose="05000000000000000000" pitchFamily="2" charset="2"/>
              <a:buChar char="§"/>
            </a:pPr>
            <a:r>
              <a:rPr lang="tr-TR" dirty="0"/>
              <a:t>İçme isteği: İçmeye karşı duyulan güçlü istek, arzu.</a:t>
            </a:r>
          </a:p>
          <a:p>
            <a:pPr>
              <a:buFont typeface="Wingdings" panose="05000000000000000000" pitchFamily="2" charset="2"/>
              <a:buChar char="§"/>
            </a:pPr>
            <a:r>
              <a:rPr lang="tr-TR" dirty="0"/>
              <a:t>Kontrol kaybı: Kişinin alkol alırken kendini sınırlayamaması.</a:t>
            </a:r>
          </a:p>
          <a:p>
            <a:pPr>
              <a:buFont typeface="Wingdings" panose="05000000000000000000" pitchFamily="2" charset="2"/>
              <a:buChar char="§"/>
            </a:pPr>
            <a:r>
              <a:rPr lang="tr-TR" dirty="0"/>
              <a:t>Fiziksel bağımlılık: Uzun süre alkol kullanıp bırakmak isteyen kişilerde görülen mide bulantısı, terleme, titreme ve </a:t>
            </a:r>
            <a:r>
              <a:rPr lang="tr-TR" dirty="0" err="1"/>
              <a:t>anksiyete</a:t>
            </a:r>
            <a:r>
              <a:rPr lang="tr-TR" dirty="0"/>
              <a:t> gibi belirtiler.</a:t>
            </a:r>
          </a:p>
          <a:p>
            <a:pPr>
              <a:buFont typeface="Wingdings" panose="05000000000000000000" pitchFamily="2" charset="2"/>
              <a:buChar char="§"/>
            </a:pPr>
            <a:r>
              <a:rPr lang="tr-TR" dirty="0"/>
              <a:t>Tolerans: İlk kullanımdan itibaren giderek daha fazla alkol içme ihtiyacı duyulması.</a:t>
            </a:r>
          </a:p>
        </p:txBody>
      </p:sp>
    </p:spTree>
    <p:extLst>
      <p:ext uri="{BB962C8B-B14F-4D97-AF65-F5344CB8AC3E}">
        <p14:creationId xmlns:p14="http://schemas.microsoft.com/office/powerpoint/2010/main" val="373602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CC6C62-5EC7-6C7C-718C-06F7179AC3AB}"/>
              </a:ext>
            </a:extLst>
          </p:cNvPr>
          <p:cNvSpPr>
            <a:spLocks noGrp="1"/>
          </p:cNvSpPr>
          <p:nvPr>
            <p:ph type="title"/>
          </p:nvPr>
        </p:nvSpPr>
        <p:spPr>
          <a:xfrm>
            <a:off x="1117309" y="76200"/>
            <a:ext cx="10157354" cy="832520"/>
          </a:xfrm>
        </p:spPr>
        <p:txBody>
          <a:bodyPr/>
          <a:lstStyle/>
          <a:p>
            <a:r>
              <a:rPr lang="tr-TR" sz="3600" dirty="0"/>
              <a:t>Felaketin Boyutu</a:t>
            </a:r>
            <a:endParaRPr lang="tr-TR" dirty="0"/>
          </a:p>
        </p:txBody>
      </p:sp>
      <p:sp>
        <p:nvSpPr>
          <p:cNvPr id="3" name="İçerik Yer Tutucusu 2">
            <a:extLst>
              <a:ext uri="{FF2B5EF4-FFF2-40B4-BE49-F238E27FC236}">
                <a16:creationId xmlns:a16="http://schemas.microsoft.com/office/drawing/2014/main" id="{1C4BF730-2B20-67CA-11B3-D29B28E9B330}"/>
              </a:ext>
            </a:extLst>
          </p:cNvPr>
          <p:cNvSpPr>
            <a:spLocks noGrp="1"/>
          </p:cNvSpPr>
          <p:nvPr>
            <p:ph idx="1"/>
          </p:nvPr>
        </p:nvSpPr>
        <p:spPr>
          <a:xfrm>
            <a:off x="1117309" y="908720"/>
            <a:ext cx="10157354" cy="5544616"/>
          </a:xfrm>
        </p:spPr>
        <p:txBody>
          <a:bodyPr>
            <a:normAutofit/>
          </a:bodyPr>
          <a:lstStyle/>
          <a:p>
            <a:pPr>
              <a:buFont typeface="Wingdings" panose="05000000000000000000" pitchFamily="2" charset="2"/>
              <a:buChar char="q"/>
            </a:pPr>
            <a:r>
              <a:rPr lang="tr-TR" dirty="0"/>
              <a:t>Dünyada yaklaşık 2 milyar kişi alkollü içki tüketiyor. Bu kişilerin yaklaşık 76 milyonunun alkol bağımlısı olduğu tahmin edilmektedir.</a:t>
            </a:r>
          </a:p>
          <a:p>
            <a:pPr>
              <a:buFont typeface="Wingdings" panose="05000000000000000000" pitchFamily="2" charset="2"/>
              <a:buChar char="q"/>
            </a:pPr>
            <a:r>
              <a:rPr lang="tr-TR" dirty="0"/>
              <a:t>Alkol kullanımına bağlı olarak yılda 3 milyon 300 bin kişi hayatını kaybetmektedir.</a:t>
            </a:r>
          </a:p>
          <a:p>
            <a:pPr>
              <a:buFont typeface="Wingdings" panose="05000000000000000000" pitchFamily="2" charset="2"/>
              <a:buChar char="q"/>
            </a:pPr>
            <a:r>
              <a:rPr lang="tr-TR" dirty="0"/>
              <a:t>Ülkemizde 17 milyon civarında alkol kullanan kişi bulunmaktadır.</a:t>
            </a:r>
          </a:p>
          <a:p>
            <a:pPr>
              <a:buFont typeface="Wingdings" panose="05000000000000000000" pitchFamily="2" charset="2"/>
              <a:buChar char="q"/>
            </a:pPr>
            <a:r>
              <a:rPr lang="tr-TR" dirty="0"/>
              <a:t>Alkolü ilk kez kullanma yaşı ülkemizde 11’e kadar inmiştir. Alkol kullanımına başlama yaşı düştükçe ileriki yaşlarda bağımlı olma riski artmaktadır.</a:t>
            </a:r>
          </a:p>
        </p:txBody>
      </p:sp>
    </p:spTree>
    <p:extLst>
      <p:ext uri="{BB962C8B-B14F-4D97-AF65-F5344CB8AC3E}">
        <p14:creationId xmlns:p14="http://schemas.microsoft.com/office/powerpoint/2010/main" val="1355660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CC6C62-5EC7-6C7C-718C-06F7179AC3AB}"/>
              </a:ext>
            </a:extLst>
          </p:cNvPr>
          <p:cNvSpPr>
            <a:spLocks noGrp="1"/>
          </p:cNvSpPr>
          <p:nvPr>
            <p:ph type="title"/>
          </p:nvPr>
        </p:nvSpPr>
        <p:spPr>
          <a:xfrm>
            <a:off x="1117309" y="76200"/>
            <a:ext cx="10157354" cy="832520"/>
          </a:xfrm>
        </p:spPr>
        <p:txBody>
          <a:bodyPr/>
          <a:lstStyle/>
          <a:p>
            <a:r>
              <a:rPr lang="tr-TR" sz="3600" dirty="0"/>
              <a:t>Alkol Ne Yapar?</a:t>
            </a:r>
            <a:endParaRPr lang="tr-TR" dirty="0"/>
          </a:p>
        </p:txBody>
      </p:sp>
      <p:sp>
        <p:nvSpPr>
          <p:cNvPr id="3" name="İçerik Yer Tutucusu 2">
            <a:extLst>
              <a:ext uri="{FF2B5EF4-FFF2-40B4-BE49-F238E27FC236}">
                <a16:creationId xmlns:a16="http://schemas.microsoft.com/office/drawing/2014/main" id="{1C4BF730-2B20-67CA-11B3-D29B28E9B330}"/>
              </a:ext>
            </a:extLst>
          </p:cNvPr>
          <p:cNvSpPr>
            <a:spLocks noGrp="1"/>
          </p:cNvSpPr>
          <p:nvPr>
            <p:ph idx="1"/>
          </p:nvPr>
        </p:nvSpPr>
        <p:spPr>
          <a:xfrm>
            <a:off x="1117309" y="908720"/>
            <a:ext cx="10157354" cy="5688632"/>
          </a:xfrm>
        </p:spPr>
        <p:txBody>
          <a:bodyPr>
            <a:noAutofit/>
          </a:bodyPr>
          <a:lstStyle/>
          <a:p>
            <a:pPr>
              <a:lnSpc>
                <a:spcPct val="100000"/>
              </a:lnSpc>
              <a:spcBef>
                <a:spcPts val="600"/>
              </a:spcBef>
              <a:spcAft>
                <a:spcPts val="600"/>
              </a:spcAft>
              <a:buFont typeface="Wingdings" panose="05000000000000000000" pitchFamily="2" charset="2"/>
              <a:buChar char="q"/>
            </a:pPr>
            <a:r>
              <a:rPr lang="tr-TR" sz="1200" dirty="0"/>
              <a:t>Fiziksel Değişimler</a:t>
            </a:r>
          </a:p>
          <a:p>
            <a:pPr>
              <a:lnSpc>
                <a:spcPct val="100000"/>
              </a:lnSpc>
              <a:spcBef>
                <a:spcPts val="600"/>
              </a:spcBef>
              <a:spcAft>
                <a:spcPts val="600"/>
              </a:spcAft>
              <a:buFont typeface="Wingdings" panose="05000000000000000000" pitchFamily="2" charset="2"/>
              <a:buChar char="§"/>
            </a:pPr>
            <a:r>
              <a:rPr lang="tr-TR" sz="1200" dirty="0"/>
              <a:t>Kanlanmış ve kızarık gözler.</a:t>
            </a:r>
          </a:p>
          <a:p>
            <a:pPr>
              <a:lnSpc>
                <a:spcPct val="100000"/>
              </a:lnSpc>
              <a:spcBef>
                <a:spcPts val="600"/>
              </a:spcBef>
              <a:spcAft>
                <a:spcPts val="600"/>
              </a:spcAft>
              <a:buFont typeface="Wingdings" panose="05000000000000000000" pitchFamily="2" charset="2"/>
              <a:buChar char="§"/>
            </a:pPr>
            <a:r>
              <a:rPr lang="tr-TR" sz="1200" dirty="0"/>
              <a:t>Uykusuzluk ya da aşırı uyuma ve kronik yorgunluk.</a:t>
            </a:r>
          </a:p>
          <a:p>
            <a:pPr>
              <a:lnSpc>
                <a:spcPct val="100000"/>
              </a:lnSpc>
              <a:spcBef>
                <a:spcPts val="600"/>
              </a:spcBef>
              <a:spcAft>
                <a:spcPts val="600"/>
              </a:spcAft>
              <a:buFont typeface="Wingdings" panose="05000000000000000000" pitchFamily="2" charset="2"/>
              <a:buChar char="§"/>
            </a:pPr>
            <a:r>
              <a:rPr lang="tr-TR" sz="1200" dirty="0"/>
              <a:t>El-göz koordinasyonunda bozulmalar.</a:t>
            </a:r>
          </a:p>
          <a:p>
            <a:pPr>
              <a:lnSpc>
                <a:spcPct val="100000"/>
              </a:lnSpc>
              <a:spcBef>
                <a:spcPts val="600"/>
              </a:spcBef>
              <a:spcAft>
                <a:spcPts val="600"/>
              </a:spcAft>
              <a:buFont typeface="Wingdings" panose="05000000000000000000" pitchFamily="2" charset="2"/>
              <a:buChar char="§"/>
            </a:pPr>
            <a:r>
              <a:rPr lang="tr-TR" sz="1200" dirty="0"/>
              <a:t>Sık sık ortaya çıkan baş ağrısı, kusma ve özellikle sabahları seslere karşı aşırı duyarlılık.</a:t>
            </a:r>
          </a:p>
          <a:p>
            <a:pPr>
              <a:lnSpc>
                <a:spcPct val="100000"/>
              </a:lnSpc>
              <a:spcBef>
                <a:spcPts val="600"/>
              </a:spcBef>
              <a:spcAft>
                <a:spcPts val="600"/>
              </a:spcAft>
              <a:buFont typeface="Wingdings" panose="05000000000000000000" pitchFamily="2" charset="2"/>
              <a:buChar char="q"/>
            </a:pPr>
            <a:r>
              <a:rPr lang="tr-TR" sz="1200" dirty="0"/>
              <a:t>Duygusal Değişimler</a:t>
            </a:r>
          </a:p>
          <a:p>
            <a:pPr>
              <a:lnSpc>
                <a:spcPct val="100000"/>
              </a:lnSpc>
              <a:spcBef>
                <a:spcPts val="600"/>
              </a:spcBef>
              <a:spcAft>
                <a:spcPts val="600"/>
              </a:spcAft>
              <a:buFont typeface="Wingdings" panose="05000000000000000000" pitchFamily="2" charset="2"/>
              <a:buChar char="§"/>
            </a:pPr>
            <a:r>
              <a:rPr lang="tr-TR" sz="1200" dirty="0"/>
              <a:t>Okul ve aile içi kurallara karşı itaatsizlik.</a:t>
            </a:r>
          </a:p>
          <a:p>
            <a:pPr>
              <a:lnSpc>
                <a:spcPct val="100000"/>
              </a:lnSpc>
              <a:spcBef>
                <a:spcPts val="600"/>
              </a:spcBef>
              <a:spcAft>
                <a:spcPts val="600"/>
              </a:spcAft>
              <a:buFont typeface="Wingdings" panose="05000000000000000000" pitchFamily="2" charset="2"/>
              <a:buChar char="§"/>
            </a:pPr>
            <a:r>
              <a:rPr lang="tr-TR" sz="1200" dirty="0"/>
              <a:t>Daha önce ilgi duyduğu konulara kayıtsız kalma.</a:t>
            </a:r>
          </a:p>
          <a:p>
            <a:pPr>
              <a:lnSpc>
                <a:spcPct val="100000"/>
              </a:lnSpc>
              <a:spcBef>
                <a:spcPts val="600"/>
              </a:spcBef>
              <a:spcAft>
                <a:spcPts val="600"/>
              </a:spcAft>
              <a:buFont typeface="Wingdings" panose="05000000000000000000" pitchFamily="2" charset="2"/>
              <a:buChar char="§"/>
            </a:pPr>
            <a:r>
              <a:rPr lang="tr-TR" sz="1200" dirty="0"/>
              <a:t>Sürekli arkadaş değiştirme. Yeni arkadaşlarını aileyle tanıştırma konusunda isteksizlik.</a:t>
            </a:r>
          </a:p>
          <a:p>
            <a:pPr>
              <a:lnSpc>
                <a:spcPct val="100000"/>
              </a:lnSpc>
              <a:spcBef>
                <a:spcPts val="600"/>
              </a:spcBef>
              <a:spcAft>
                <a:spcPts val="600"/>
              </a:spcAft>
              <a:buFont typeface="Wingdings" panose="05000000000000000000" pitchFamily="2" charset="2"/>
              <a:buChar char="§"/>
            </a:pPr>
            <a:r>
              <a:rPr lang="tr-TR" sz="1200" dirty="0"/>
              <a:t>Görünümüne özen göstermeme.</a:t>
            </a:r>
          </a:p>
          <a:p>
            <a:pPr>
              <a:lnSpc>
                <a:spcPct val="100000"/>
              </a:lnSpc>
              <a:spcBef>
                <a:spcPts val="600"/>
              </a:spcBef>
              <a:spcAft>
                <a:spcPts val="600"/>
              </a:spcAft>
              <a:buFont typeface="Wingdings" panose="05000000000000000000" pitchFamily="2" charset="2"/>
              <a:buChar char="§"/>
            </a:pPr>
            <a:r>
              <a:rPr lang="tr-TR" sz="1200" dirty="0"/>
              <a:t>Nerede olduğu ve ne yaptığı ile ilgili yalan söyleme.</a:t>
            </a:r>
          </a:p>
          <a:p>
            <a:pPr>
              <a:lnSpc>
                <a:spcPct val="100000"/>
              </a:lnSpc>
              <a:spcBef>
                <a:spcPts val="600"/>
              </a:spcBef>
              <a:spcAft>
                <a:spcPts val="600"/>
              </a:spcAft>
              <a:buFont typeface="Wingdings" panose="05000000000000000000" pitchFamily="2" charset="2"/>
              <a:buChar char="§"/>
            </a:pPr>
            <a:r>
              <a:rPr lang="tr-TR" sz="1200" dirty="0"/>
              <a:t>Duygu durumu değişimleri, ani patlamalar, sinirlilik.</a:t>
            </a:r>
          </a:p>
          <a:p>
            <a:pPr>
              <a:lnSpc>
                <a:spcPct val="100000"/>
              </a:lnSpc>
              <a:spcBef>
                <a:spcPts val="600"/>
              </a:spcBef>
              <a:spcAft>
                <a:spcPts val="600"/>
              </a:spcAft>
              <a:buFont typeface="Wingdings" panose="05000000000000000000" pitchFamily="2" charset="2"/>
              <a:buChar char="§"/>
            </a:pPr>
            <a:r>
              <a:rPr lang="tr-TR" sz="1200" dirty="0"/>
              <a:t>Boş vermişlik, umursamazlık.</a:t>
            </a:r>
          </a:p>
          <a:p>
            <a:pPr>
              <a:lnSpc>
                <a:spcPct val="100000"/>
              </a:lnSpc>
              <a:spcBef>
                <a:spcPts val="600"/>
              </a:spcBef>
              <a:spcAft>
                <a:spcPts val="600"/>
              </a:spcAft>
              <a:buFont typeface="Wingdings" panose="05000000000000000000" pitchFamily="2" charset="2"/>
              <a:buChar char="q"/>
            </a:pPr>
            <a:r>
              <a:rPr lang="tr-TR" sz="1200" dirty="0"/>
              <a:t>Zihinsel Değişimler</a:t>
            </a:r>
          </a:p>
          <a:p>
            <a:pPr>
              <a:lnSpc>
                <a:spcPct val="100000"/>
              </a:lnSpc>
              <a:spcBef>
                <a:spcPts val="600"/>
              </a:spcBef>
              <a:spcAft>
                <a:spcPts val="600"/>
              </a:spcAft>
              <a:buFont typeface="Wingdings" panose="05000000000000000000" pitchFamily="2" charset="2"/>
              <a:buChar char="§"/>
            </a:pPr>
            <a:r>
              <a:rPr lang="tr-TR" sz="1200" dirty="0"/>
              <a:t>Hafıza kayıpları ve boşluklar.</a:t>
            </a:r>
          </a:p>
          <a:p>
            <a:pPr>
              <a:lnSpc>
                <a:spcPct val="100000"/>
              </a:lnSpc>
              <a:spcBef>
                <a:spcPts val="600"/>
              </a:spcBef>
              <a:spcAft>
                <a:spcPts val="600"/>
              </a:spcAft>
              <a:buFont typeface="Wingdings" panose="05000000000000000000" pitchFamily="2" charset="2"/>
              <a:buChar char="§"/>
            </a:pPr>
            <a:r>
              <a:rPr lang="tr-TR" sz="1200" dirty="0"/>
              <a:t>Yetersiz konsantrasyon.</a:t>
            </a:r>
          </a:p>
        </p:txBody>
      </p:sp>
    </p:spTree>
    <p:extLst>
      <p:ext uri="{BB962C8B-B14F-4D97-AF65-F5344CB8AC3E}">
        <p14:creationId xmlns:p14="http://schemas.microsoft.com/office/powerpoint/2010/main" val="627276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çerik Yer Tutucusu 7">
            <a:extLst>
              <a:ext uri="{FF2B5EF4-FFF2-40B4-BE49-F238E27FC236}">
                <a16:creationId xmlns:a16="http://schemas.microsoft.com/office/drawing/2014/main" id="{2119262F-E713-4EF9-825E-D80B7BE6FBD0}"/>
              </a:ext>
            </a:extLst>
          </p:cNvPr>
          <p:cNvPicPr>
            <a:picLocks noGrp="1" noChangeAspect="1"/>
          </p:cNvPicPr>
          <p:nvPr>
            <p:ph idx="1"/>
          </p:nvPr>
        </p:nvPicPr>
        <p:blipFill>
          <a:blip r:embed="rId2"/>
          <a:stretch>
            <a:fillRect/>
          </a:stretch>
        </p:blipFill>
        <p:spPr>
          <a:xfrm>
            <a:off x="4150196" y="404664"/>
            <a:ext cx="7124229" cy="5904655"/>
          </a:xfrm>
          <a:prstGeom prst="rect">
            <a:avLst/>
          </a:prstGeom>
        </p:spPr>
      </p:pic>
      <p:sp>
        <p:nvSpPr>
          <p:cNvPr id="7" name="Başlık 6">
            <a:extLst>
              <a:ext uri="{FF2B5EF4-FFF2-40B4-BE49-F238E27FC236}">
                <a16:creationId xmlns:a16="http://schemas.microsoft.com/office/drawing/2014/main" id="{F0205CBF-5A60-4332-A4B3-A8EF02CEFE81}"/>
              </a:ext>
            </a:extLst>
          </p:cNvPr>
          <p:cNvSpPr>
            <a:spLocks noGrp="1"/>
          </p:cNvSpPr>
          <p:nvPr>
            <p:ph type="title"/>
          </p:nvPr>
        </p:nvSpPr>
        <p:spPr>
          <a:xfrm>
            <a:off x="304721" y="1701800"/>
            <a:ext cx="3351927" cy="1727200"/>
          </a:xfrm>
        </p:spPr>
        <p:txBody>
          <a:bodyPr/>
          <a:lstStyle/>
          <a:p>
            <a:r>
              <a:rPr lang="tr-TR" dirty="0"/>
              <a:t>Madde bağımlılığında döngü</a:t>
            </a:r>
          </a:p>
        </p:txBody>
      </p:sp>
    </p:spTree>
    <p:extLst>
      <p:ext uri="{BB962C8B-B14F-4D97-AF65-F5344CB8AC3E}">
        <p14:creationId xmlns:p14="http://schemas.microsoft.com/office/powerpoint/2010/main" val="4241918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333772" y="2551381"/>
            <a:ext cx="3351927" cy="864096"/>
          </a:xfrm>
        </p:spPr>
        <p:txBody>
          <a:bodyPr rtlCol="0">
            <a:normAutofit/>
          </a:bodyPr>
          <a:lstStyle/>
          <a:p>
            <a:r>
              <a:rPr lang="en-US" sz="2800" dirty="0" err="1"/>
              <a:t>Tedavi</a:t>
            </a:r>
            <a:r>
              <a:rPr lang="tr-TR" sz="2800" dirty="0"/>
              <a:t>…</a:t>
            </a:r>
            <a:endParaRPr lang="en-US" sz="2800" dirty="0"/>
          </a:p>
        </p:txBody>
      </p:sp>
      <p:sp>
        <p:nvSpPr>
          <p:cNvPr id="3" name="İçerik Yer Tutucusu 2"/>
          <p:cNvSpPr>
            <a:spLocks noGrp="1"/>
          </p:cNvSpPr>
          <p:nvPr>
            <p:ph idx="1"/>
          </p:nvPr>
        </p:nvSpPr>
        <p:spPr>
          <a:xfrm>
            <a:off x="4078189" y="260648"/>
            <a:ext cx="7560840" cy="6120680"/>
          </a:xfrm>
        </p:spPr>
        <p:txBody>
          <a:bodyPr rtlCol="0">
            <a:normAutofit fontScale="25000" lnSpcReduction="20000"/>
          </a:bodyPr>
          <a:lstStyle/>
          <a:p>
            <a:pPr rtl="0">
              <a:lnSpc>
                <a:spcPct val="120000"/>
              </a:lnSpc>
              <a:spcBef>
                <a:spcPts val="600"/>
              </a:spcBef>
              <a:spcAft>
                <a:spcPts val="600"/>
              </a:spcAft>
            </a:pPr>
            <a:r>
              <a:rPr lang="es-ES" sz="6800" dirty="0"/>
              <a:t>Madde kullanımının ve bağımlılığının en iyi ve en kolay tedavisi o maddeye hiç başlanmamasını sağlamaktır. </a:t>
            </a:r>
          </a:p>
          <a:p>
            <a:pPr rtl="0">
              <a:lnSpc>
                <a:spcPct val="120000"/>
              </a:lnSpc>
              <a:spcBef>
                <a:spcPts val="600"/>
              </a:spcBef>
              <a:spcAft>
                <a:spcPts val="600"/>
              </a:spcAft>
            </a:pPr>
            <a:r>
              <a:rPr lang="es-ES" sz="6800" dirty="0"/>
              <a:t>Dolayısıyla, kişiyi ve toplumu bu maddelere karşı koruyacak tedbirlerin alınmasına öncelik verilmelidir.</a:t>
            </a:r>
          </a:p>
          <a:p>
            <a:pPr rtl="0">
              <a:lnSpc>
                <a:spcPct val="120000"/>
              </a:lnSpc>
              <a:spcBef>
                <a:spcPts val="600"/>
              </a:spcBef>
              <a:spcAft>
                <a:spcPts val="600"/>
              </a:spcAft>
              <a:buFont typeface="Wingdings" panose="05000000000000000000" pitchFamily="2" charset="2"/>
              <a:buChar char="q"/>
            </a:pPr>
            <a:r>
              <a:rPr lang="es-ES" sz="6800" dirty="0"/>
              <a:t>YEŞILAY, sigara, alkollü içki ve uyuşturucu gibi alışkanlıklarla mücadele eden ve bütün zararlı alışkanlıklardan halkın ve bilhassa gençlerin korunması için yaptığı çalışmalarla kamuya hizmet veren bir kurumdur.  </a:t>
            </a:r>
          </a:p>
          <a:p>
            <a:pPr rtl="0">
              <a:lnSpc>
                <a:spcPct val="120000"/>
              </a:lnSpc>
              <a:spcBef>
                <a:spcPts val="600"/>
              </a:spcBef>
              <a:spcAft>
                <a:spcPts val="600"/>
              </a:spcAft>
              <a:buFont typeface="Wingdings" panose="05000000000000000000" pitchFamily="2" charset="2"/>
              <a:buChar char="q"/>
            </a:pPr>
            <a:r>
              <a:rPr lang="es-ES" sz="6800" dirty="0"/>
              <a:t>AMATEM: Alkol ve Uyuşturucu Madde Bağımlıları Tedavi ve Eğitim Merkezi</a:t>
            </a:r>
            <a:r>
              <a:rPr lang="tr-TR" sz="6800" dirty="0"/>
              <a:t>. </a:t>
            </a:r>
            <a:r>
              <a:rPr lang="es-ES" sz="6800" dirty="0"/>
              <a:t>Ülkemizde </a:t>
            </a:r>
            <a:r>
              <a:rPr lang="tr-TR" sz="6800" dirty="0"/>
              <a:t>37…</a:t>
            </a:r>
            <a:r>
              <a:rPr lang="es-ES" sz="6800" dirty="0"/>
              <a:t> tane AMATEM bulunmaktadır.</a:t>
            </a:r>
            <a:r>
              <a:rPr lang="tr-TR" sz="6800" dirty="0"/>
              <a:t> </a:t>
            </a:r>
          </a:p>
          <a:p>
            <a:pPr rtl="0">
              <a:lnSpc>
                <a:spcPct val="120000"/>
              </a:lnSpc>
              <a:spcBef>
                <a:spcPts val="600"/>
              </a:spcBef>
              <a:spcAft>
                <a:spcPts val="600"/>
              </a:spcAft>
            </a:pPr>
            <a:r>
              <a:rPr lang="tr-TR" sz="6800" dirty="0"/>
              <a:t>(Bağımlılık tedavi birimi olan alkol ve madde bağımlılığı tedavi merkezi temel olarak;</a:t>
            </a:r>
          </a:p>
          <a:p>
            <a:pPr rtl="0">
              <a:lnSpc>
                <a:spcPct val="120000"/>
              </a:lnSpc>
              <a:spcBef>
                <a:spcPts val="600"/>
              </a:spcBef>
              <a:spcAft>
                <a:spcPts val="600"/>
              </a:spcAft>
              <a:buFont typeface="Wingdings" panose="05000000000000000000" pitchFamily="2" charset="2"/>
              <a:buChar char="ü"/>
            </a:pPr>
            <a:r>
              <a:rPr lang="tr-TR" sz="6800" dirty="0"/>
              <a:t>• Ayaktan poliklinik hizmetleri</a:t>
            </a:r>
          </a:p>
          <a:p>
            <a:pPr rtl="0">
              <a:lnSpc>
                <a:spcPct val="120000"/>
              </a:lnSpc>
              <a:spcBef>
                <a:spcPts val="600"/>
              </a:spcBef>
              <a:spcAft>
                <a:spcPts val="600"/>
              </a:spcAft>
              <a:buFont typeface="Wingdings" panose="05000000000000000000" pitchFamily="2" charset="2"/>
              <a:buChar char="ü"/>
            </a:pPr>
            <a:r>
              <a:rPr lang="tr-TR" sz="6800" dirty="0"/>
              <a:t>• Yataklı tedavi hizmetleri ve</a:t>
            </a:r>
          </a:p>
          <a:p>
            <a:pPr rtl="0">
              <a:lnSpc>
                <a:spcPct val="120000"/>
              </a:lnSpc>
              <a:spcBef>
                <a:spcPts val="600"/>
              </a:spcBef>
              <a:spcAft>
                <a:spcPts val="600"/>
              </a:spcAft>
              <a:buFont typeface="Wingdings" panose="05000000000000000000" pitchFamily="2" charset="2"/>
              <a:buChar char="ü"/>
            </a:pPr>
            <a:r>
              <a:rPr lang="tr-TR" sz="6800" dirty="0"/>
              <a:t>• Rehabilitasyon ünitesini içermektedir.</a:t>
            </a:r>
          </a:p>
          <a:p>
            <a:pPr rtl="0">
              <a:lnSpc>
                <a:spcPct val="120000"/>
              </a:lnSpc>
              <a:spcBef>
                <a:spcPts val="600"/>
              </a:spcBef>
              <a:spcAft>
                <a:spcPts val="600"/>
              </a:spcAft>
              <a:buFont typeface="Wingdings" panose="05000000000000000000" pitchFamily="2" charset="2"/>
              <a:buChar char="ü"/>
            </a:pPr>
            <a:r>
              <a:rPr lang="tr-TR" sz="6800" dirty="0"/>
              <a:t>Merkez madde bağımlılığı tanısı alan erişkinlere hizmet vermektedir.</a:t>
            </a:r>
          </a:p>
          <a:p>
            <a:pPr rtl="0">
              <a:lnSpc>
                <a:spcPct val="120000"/>
              </a:lnSpc>
              <a:spcBef>
                <a:spcPts val="600"/>
              </a:spcBef>
              <a:spcAft>
                <a:spcPts val="600"/>
              </a:spcAft>
              <a:buFont typeface="Wingdings" panose="05000000000000000000" pitchFamily="2" charset="2"/>
              <a:buChar char="ü"/>
            </a:pPr>
            <a:r>
              <a:rPr lang="tr-TR" sz="6800" dirty="0"/>
              <a:t>Merkez </a:t>
            </a:r>
            <a:r>
              <a:rPr lang="tr-TR" sz="6800" dirty="0" err="1"/>
              <a:t>detoksifikasyon</a:t>
            </a:r>
            <a:r>
              <a:rPr lang="tr-TR" sz="6800" dirty="0"/>
              <a:t> (arındırma) terapi ve ayaktan tedavi ve izleme ünitelerinden oluşmaktadır.)</a:t>
            </a:r>
            <a:endParaRPr lang="es-ES" sz="6800" dirty="0"/>
          </a:p>
          <a:p>
            <a:pPr marL="0" indent="0" rtl="0">
              <a:lnSpc>
                <a:spcPct val="120000"/>
              </a:lnSpc>
              <a:spcBef>
                <a:spcPts val="600"/>
              </a:spcBef>
              <a:spcAft>
                <a:spcPts val="600"/>
              </a:spcAft>
              <a:buNone/>
            </a:pPr>
            <a:endParaRPr lang="es-ES" dirty="0"/>
          </a:p>
          <a:p>
            <a:pPr rtl="0">
              <a:lnSpc>
                <a:spcPct val="120000"/>
              </a:lnSpc>
              <a:spcBef>
                <a:spcPts val="600"/>
              </a:spcBef>
              <a:spcAft>
                <a:spcPts val="600"/>
              </a:spcAft>
            </a:pPr>
            <a:endParaRPr lang="en-US" dirty="0"/>
          </a:p>
        </p:txBody>
      </p:sp>
    </p:spTree>
    <p:extLst>
      <p:ext uri="{BB962C8B-B14F-4D97-AF65-F5344CB8AC3E}">
        <p14:creationId xmlns:p14="http://schemas.microsoft.com/office/powerpoint/2010/main" val="2555872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333772" y="2551381"/>
            <a:ext cx="3351927" cy="864096"/>
          </a:xfrm>
        </p:spPr>
        <p:txBody>
          <a:bodyPr rtlCol="0">
            <a:normAutofit/>
          </a:bodyPr>
          <a:lstStyle/>
          <a:p>
            <a:r>
              <a:rPr lang="en-US" sz="2800" dirty="0" err="1"/>
              <a:t>Tedavi</a:t>
            </a:r>
            <a:r>
              <a:rPr lang="tr-TR" sz="2800" dirty="0"/>
              <a:t>…</a:t>
            </a:r>
            <a:endParaRPr lang="en-US" sz="2800" dirty="0"/>
          </a:p>
        </p:txBody>
      </p:sp>
      <p:sp>
        <p:nvSpPr>
          <p:cNvPr id="3" name="İçerik Yer Tutucusu 2"/>
          <p:cNvSpPr>
            <a:spLocks noGrp="1"/>
          </p:cNvSpPr>
          <p:nvPr>
            <p:ph idx="1"/>
          </p:nvPr>
        </p:nvSpPr>
        <p:spPr>
          <a:xfrm>
            <a:off x="3934171" y="260648"/>
            <a:ext cx="7920881" cy="6336704"/>
          </a:xfrm>
        </p:spPr>
        <p:txBody>
          <a:bodyPr rtlCol="0">
            <a:normAutofit fontScale="77500" lnSpcReduction="20000"/>
          </a:bodyPr>
          <a:lstStyle/>
          <a:p>
            <a:pPr rtl="0">
              <a:lnSpc>
                <a:spcPct val="120000"/>
              </a:lnSpc>
              <a:spcBef>
                <a:spcPts val="600"/>
              </a:spcBef>
              <a:spcAft>
                <a:spcPts val="600"/>
              </a:spcAft>
              <a:buFont typeface="Wingdings" panose="05000000000000000000" pitchFamily="2" charset="2"/>
              <a:buChar char="q"/>
            </a:pPr>
            <a:r>
              <a:rPr lang="es-ES" dirty="0"/>
              <a:t>İlaç dışı tedavi (SOAPE yaklaşımı)</a:t>
            </a:r>
          </a:p>
          <a:p>
            <a:pPr rtl="0">
              <a:lnSpc>
                <a:spcPct val="120000"/>
              </a:lnSpc>
              <a:spcBef>
                <a:spcPts val="600"/>
              </a:spcBef>
              <a:spcAft>
                <a:spcPts val="600"/>
              </a:spcAft>
              <a:buFont typeface="Wingdings" panose="05000000000000000000" pitchFamily="2" charset="2"/>
              <a:buChar char="q"/>
            </a:pPr>
            <a:r>
              <a:rPr lang="es-ES" dirty="0"/>
              <a:t>İlaç tedavisi</a:t>
            </a:r>
          </a:p>
          <a:p>
            <a:pPr rtl="0">
              <a:lnSpc>
                <a:spcPct val="120000"/>
              </a:lnSpc>
              <a:spcBef>
                <a:spcPts val="600"/>
              </a:spcBef>
              <a:spcAft>
                <a:spcPts val="600"/>
              </a:spcAft>
            </a:pPr>
            <a:r>
              <a:rPr lang="es-ES" u="sng" dirty="0"/>
              <a:t>İlaç dışı tedavi (SOAPE yaklaşımı): </a:t>
            </a:r>
            <a:br>
              <a:rPr lang="es-ES" dirty="0"/>
            </a:br>
            <a:r>
              <a:rPr lang="es-ES" dirty="0"/>
              <a:t>Destek (support): Bunun üzerinde beraberce çalışmalıyız gibi cümlelerle hekim-hasta ilişkisini güçlendirmek</a:t>
            </a:r>
          </a:p>
          <a:p>
            <a:pPr rtl="0">
              <a:lnSpc>
                <a:spcPct val="120000"/>
              </a:lnSpc>
              <a:spcBef>
                <a:spcPts val="600"/>
              </a:spcBef>
              <a:spcAft>
                <a:spcPts val="600"/>
              </a:spcAft>
            </a:pPr>
            <a:r>
              <a:rPr lang="es-ES" dirty="0"/>
              <a:t>İyimserlik (optimism): İyileşebilirsiniz, tedavi işe yarıyor gibi cümlelerle hastayı motive etmek</a:t>
            </a:r>
          </a:p>
          <a:p>
            <a:pPr rtl="0">
              <a:lnSpc>
                <a:spcPct val="120000"/>
              </a:lnSpc>
              <a:spcBef>
                <a:spcPts val="600"/>
              </a:spcBef>
              <a:spcAft>
                <a:spcPts val="600"/>
              </a:spcAft>
            </a:pPr>
            <a:r>
              <a:rPr lang="es-ES" dirty="0"/>
              <a:t>Affetmek (absolution): Bağımlılığın bir hastalık olduğunu hastaya belirterek tedaviye engel olabilecek suçluluk ve utanç duygularını azaltmak</a:t>
            </a:r>
          </a:p>
          <a:p>
            <a:pPr rtl="0">
              <a:lnSpc>
                <a:spcPct val="120000"/>
              </a:lnSpc>
              <a:spcBef>
                <a:spcPts val="600"/>
              </a:spcBef>
              <a:spcAft>
                <a:spcPts val="600"/>
              </a:spcAft>
            </a:pPr>
            <a:r>
              <a:rPr lang="es-ES" dirty="0"/>
              <a:t>Plan: İstenen sonucun tam bırakmak olduğu ancak her hastanın hedefe hemen ulaşamayacağını belirterek plan yapmak</a:t>
            </a:r>
          </a:p>
          <a:p>
            <a:pPr rtl="0">
              <a:lnSpc>
                <a:spcPct val="120000"/>
              </a:lnSpc>
              <a:spcBef>
                <a:spcPts val="600"/>
              </a:spcBef>
              <a:spcAft>
                <a:spcPts val="600"/>
              </a:spcAft>
            </a:pPr>
            <a:r>
              <a:rPr lang="es-ES" dirty="0"/>
              <a:t>Açıklayıcı model (Explanatory model): Hastaların çoğu bağımlılığın ahlaki zayıflık ya da irade zayıflığı olduğuna inanır. Hastaya bu konuda destek olmak ve hastanın tedaviyle iyileşmesinin mümkün olduğu konusunda rahatlatmak hastaya yardımcı olacaktır.</a:t>
            </a:r>
          </a:p>
          <a:p>
            <a:pPr rtl="0">
              <a:lnSpc>
                <a:spcPct val="120000"/>
              </a:lnSpc>
              <a:spcBef>
                <a:spcPts val="600"/>
              </a:spcBef>
              <a:spcAft>
                <a:spcPts val="600"/>
              </a:spcAft>
            </a:pPr>
            <a:endParaRPr lang="en-US" dirty="0"/>
          </a:p>
        </p:txBody>
      </p:sp>
    </p:spTree>
    <p:extLst>
      <p:ext uri="{BB962C8B-B14F-4D97-AF65-F5344CB8AC3E}">
        <p14:creationId xmlns:p14="http://schemas.microsoft.com/office/powerpoint/2010/main" val="1592951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557E44F-699B-6EA9-6DC4-2B63DF570742}"/>
              </a:ext>
            </a:extLst>
          </p:cNvPr>
          <p:cNvSpPr>
            <a:spLocks noGrp="1"/>
          </p:cNvSpPr>
          <p:nvPr>
            <p:ph type="title"/>
          </p:nvPr>
        </p:nvSpPr>
        <p:spPr/>
        <p:txBody>
          <a:bodyPr/>
          <a:lstStyle/>
          <a:p>
            <a:r>
              <a:rPr lang="tr-TR" dirty="0"/>
              <a:t>PLAN</a:t>
            </a:r>
          </a:p>
        </p:txBody>
      </p:sp>
      <p:sp>
        <p:nvSpPr>
          <p:cNvPr id="3" name="İçerik Yer Tutucusu 2">
            <a:extLst>
              <a:ext uri="{FF2B5EF4-FFF2-40B4-BE49-F238E27FC236}">
                <a16:creationId xmlns:a16="http://schemas.microsoft.com/office/drawing/2014/main" id="{796DAE92-4830-C7DC-BA6A-E86B056CD8D6}"/>
              </a:ext>
            </a:extLst>
          </p:cNvPr>
          <p:cNvSpPr>
            <a:spLocks noGrp="1"/>
          </p:cNvSpPr>
          <p:nvPr>
            <p:ph idx="1"/>
          </p:nvPr>
        </p:nvSpPr>
        <p:spPr/>
        <p:txBody>
          <a:bodyPr>
            <a:normAutofit/>
          </a:bodyPr>
          <a:lstStyle/>
          <a:p>
            <a:pPr>
              <a:buFont typeface="Wingdings" panose="05000000000000000000" pitchFamily="2" charset="2"/>
              <a:buChar char="q"/>
            </a:pPr>
            <a:r>
              <a:rPr lang="tr-TR" b="1" dirty="0"/>
              <a:t>Madde Bağımlılığı</a:t>
            </a:r>
          </a:p>
          <a:p>
            <a:pPr>
              <a:buFont typeface="Wingdings" panose="05000000000000000000" pitchFamily="2" charset="2"/>
              <a:buChar char="§"/>
            </a:pPr>
            <a:r>
              <a:rPr lang="tr-TR" dirty="0"/>
              <a:t>Tanım, Türler ve Risk Faktörleri</a:t>
            </a:r>
          </a:p>
          <a:p>
            <a:pPr>
              <a:buFont typeface="Wingdings" panose="05000000000000000000" pitchFamily="2" charset="2"/>
              <a:buChar char="§"/>
            </a:pPr>
            <a:r>
              <a:rPr lang="tr-TR" dirty="0"/>
              <a:t>Etkiler/Zararları</a:t>
            </a:r>
          </a:p>
          <a:p>
            <a:pPr>
              <a:buFont typeface="Wingdings" panose="05000000000000000000" pitchFamily="2" charset="2"/>
              <a:buChar char="q"/>
            </a:pPr>
            <a:r>
              <a:rPr lang="tr-TR" b="1" dirty="0"/>
              <a:t>Teknoloji Bağımlılığı</a:t>
            </a:r>
          </a:p>
          <a:p>
            <a:pPr>
              <a:buFont typeface="Wingdings" panose="05000000000000000000" pitchFamily="2" charset="2"/>
              <a:buChar char="§"/>
            </a:pPr>
            <a:r>
              <a:rPr lang="tr-TR" dirty="0"/>
              <a:t>Mevcut Durum</a:t>
            </a:r>
          </a:p>
          <a:p>
            <a:pPr>
              <a:buFont typeface="Wingdings" panose="05000000000000000000" pitchFamily="2" charset="2"/>
              <a:buChar char="§"/>
            </a:pPr>
            <a:r>
              <a:rPr lang="tr-TR" dirty="0"/>
              <a:t>Etkiler</a:t>
            </a:r>
          </a:p>
          <a:p>
            <a:pPr>
              <a:buFont typeface="Wingdings" panose="05000000000000000000" pitchFamily="2" charset="2"/>
              <a:buChar char="q"/>
            </a:pPr>
            <a:r>
              <a:rPr lang="tr-TR" b="1" dirty="0"/>
              <a:t>Bağımlılıkla Mücadele</a:t>
            </a:r>
          </a:p>
          <a:p>
            <a:pPr>
              <a:buFont typeface="Wingdings" panose="05000000000000000000" pitchFamily="2" charset="2"/>
              <a:buChar char="§"/>
            </a:pPr>
            <a:endParaRPr lang="tr-TR" dirty="0"/>
          </a:p>
        </p:txBody>
      </p:sp>
    </p:spTree>
    <p:extLst>
      <p:ext uri="{BB962C8B-B14F-4D97-AF65-F5344CB8AC3E}">
        <p14:creationId xmlns:p14="http://schemas.microsoft.com/office/powerpoint/2010/main" val="1099505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333772" y="2551381"/>
            <a:ext cx="3351927" cy="864096"/>
          </a:xfrm>
        </p:spPr>
        <p:txBody>
          <a:bodyPr rtlCol="0">
            <a:normAutofit/>
          </a:bodyPr>
          <a:lstStyle/>
          <a:p>
            <a:r>
              <a:rPr lang="en-US" sz="2800" dirty="0" err="1"/>
              <a:t>Tedavi</a:t>
            </a:r>
            <a:r>
              <a:rPr lang="tr-TR" sz="2800" dirty="0"/>
              <a:t>…</a:t>
            </a:r>
            <a:endParaRPr lang="en-US" sz="2800" dirty="0"/>
          </a:p>
        </p:txBody>
      </p:sp>
      <p:sp>
        <p:nvSpPr>
          <p:cNvPr id="3" name="İçerik Yer Tutucusu 2"/>
          <p:cNvSpPr>
            <a:spLocks noGrp="1"/>
          </p:cNvSpPr>
          <p:nvPr>
            <p:ph idx="1"/>
          </p:nvPr>
        </p:nvSpPr>
        <p:spPr>
          <a:xfrm>
            <a:off x="3934171" y="260648"/>
            <a:ext cx="7920881" cy="6336704"/>
          </a:xfrm>
        </p:spPr>
        <p:txBody>
          <a:bodyPr rtlCol="0">
            <a:normAutofit fontScale="77500" lnSpcReduction="20000"/>
          </a:bodyPr>
          <a:lstStyle/>
          <a:p>
            <a:pPr rtl="0">
              <a:lnSpc>
                <a:spcPct val="120000"/>
              </a:lnSpc>
              <a:spcBef>
                <a:spcPts val="600"/>
              </a:spcBef>
              <a:spcAft>
                <a:spcPts val="600"/>
              </a:spcAft>
              <a:buFont typeface="Wingdings" panose="05000000000000000000" pitchFamily="2" charset="2"/>
              <a:buChar char="q"/>
            </a:pPr>
            <a:r>
              <a:rPr lang="es-ES" dirty="0"/>
              <a:t>İlaç dışı tedavi (SOAPE yaklaşımı)</a:t>
            </a:r>
          </a:p>
          <a:p>
            <a:pPr rtl="0">
              <a:lnSpc>
                <a:spcPct val="120000"/>
              </a:lnSpc>
              <a:spcBef>
                <a:spcPts val="600"/>
              </a:spcBef>
              <a:spcAft>
                <a:spcPts val="600"/>
              </a:spcAft>
              <a:buFont typeface="Wingdings" panose="05000000000000000000" pitchFamily="2" charset="2"/>
              <a:buChar char="q"/>
            </a:pPr>
            <a:r>
              <a:rPr lang="es-ES" dirty="0"/>
              <a:t>İlaç tedavisi</a:t>
            </a:r>
          </a:p>
          <a:p>
            <a:pPr rtl="0">
              <a:lnSpc>
                <a:spcPct val="120000"/>
              </a:lnSpc>
              <a:spcBef>
                <a:spcPts val="600"/>
              </a:spcBef>
              <a:spcAft>
                <a:spcPts val="600"/>
              </a:spcAft>
            </a:pPr>
            <a:r>
              <a:rPr lang="es-ES" u="sng" dirty="0"/>
              <a:t>İlaç dışı tedavi (SOAPE yaklaşımı): </a:t>
            </a:r>
            <a:br>
              <a:rPr lang="es-ES" dirty="0"/>
            </a:br>
            <a:r>
              <a:rPr lang="es-ES" dirty="0"/>
              <a:t>Destek (support): Bunun üzerinde beraberce çalışmalıyız gibi cümlelerle hekim-hasta ilişkisini güçlendirmek</a:t>
            </a:r>
          </a:p>
          <a:p>
            <a:pPr rtl="0">
              <a:lnSpc>
                <a:spcPct val="120000"/>
              </a:lnSpc>
              <a:spcBef>
                <a:spcPts val="600"/>
              </a:spcBef>
              <a:spcAft>
                <a:spcPts val="600"/>
              </a:spcAft>
            </a:pPr>
            <a:r>
              <a:rPr lang="es-ES" dirty="0"/>
              <a:t>İyimserlik (optimism): İyileşebilirsiniz, tedavi işe yarıyor gibi cümlelerle hastayı motive etmek</a:t>
            </a:r>
          </a:p>
          <a:p>
            <a:pPr rtl="0">
              <a:lnSpc>
                <a:spcPct val="120000"/>
              </a:lnSpc>
              <a:spcBef>
                <a:spcPts val="600"/>
              </a:spcBef>
              <a:spcAft>
                <a:spcPts val="600"/>
              </a:spcAft>
            </a:pPr>
            <a:r>
              <a:rPr lang="es-ES" dirty="0"/>
              <a:t>Affetmek (absolution): Bağımlılığın bir hastalık olduğunu hastaya belirterek tedaviye engel olabilecek suçluluk ve utanç duygularını azaltmak</a:t>
            </a:r>
          </a:p>
          <a:p>
            <a:pPr rtl="0">
              <a:lnSpc>
                <a:spcPct val="120000"/>
              </a:lnSpc>
              <a:spcBef>
                <a:spcPts val="600"/>
              </a:spcBef>
              <a:spcAft>
                <a:spcPts val="600"/>
              </a:spcAft>
            </a:pPr>
            <a:r>
              <a:rPr lang="es-ES" dirty="0"/>
              <a:t>Plan: İstenen sonucun tam bırakmak olduğu ancak her hastanın hedefe hemen ulaşamayacağını belirterek plan yapmak</a:t>
            </a:r>
          </a:p>
          <a:p>
            <a:pPr rtl="0">
              <a:lnSpc>
                <a:spcPct val="120000"/>
              </a:lnSpc>
              <a:spcBef>
                <a:spcPts val="600"/>
              </a:spcBef>
              <a:spcAft>
                <a:spcPts val="600"/>
              </a:spcAft>
            </a:pPr>
            <a:r>
              <a:rPr lang="es-ES" u="sng" dirty="0"/>
              <a:t>Açıklayıcı model (Explanatory model): </a:t>
            </a:r>
            <a:r>
              <a:rPr lang="es-ES" dirty="0"/>
              <a:t>Hastaların çoğu bağımlılığın ahlaki zayıflık ya da irade zayıflığı olduğuna inanır. Hastaya bu konuda destek olmak ve hastanın tedaviyle iyileşmesinin mümkün olduğu konusunda rahatlatmak hastaya yardımcı olacaktır.</a:t>
            </a:r>
          </a:p>
          <a:p>
            <a:pPr rtl="0">
              <a:lnSpc>
                <a:spcPct val="120000"/>
              </a:lnSpc>
              <a:spcBef>
                <a:spcPts val="600"/>
              </a:spcBef>
              <a:spcAft>
                <a:spcPts val="600"/>
              </a:spcAft>
            </a:pPr>
            <a:endParaRPr lang="en-US" dirty="0"/>
          </a:p>
        </p:txBody>
      </p:sp>
    </p:spTree>
    <p:extLst>
      <p:ext uri="{BB962C8B-B14F-4D97-AF65-F5344CB8AC3E}">
        <p14:creationId xmlns:p14="http://schemas.microsoft.com/office/powerpoint/2010/main" val="4177762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333772" y="2551381"/>
            <a:ext cx="3351927" cy="864096"/>
          </a:xfrm>
        </p:spPr>
        <p:txBody>
          <a:bodyPr rtlCol="0">
            <a:normAutofit/>
          </a:bodyPr>
          <a:lstStyle/>
          <a:p>
            <a:r>
              <a:rPr lang="en-US" dirty="0" err="1"/>
              <a:t>Tedavi</a:t>
            </a:r>
            <a:r>
              <a:rPr lang="en-US" dirty="0"/>
              <a:t> </a:t>
            </a:r>
            <a:r>
              <a:rPr lang="en-US" dirty="0" err="1"/>
              <a:t>Süreci</a:t>
            </a:r>
            <a:r>
              <a:rPr lang="en-US" dirty="0"/>
              <a:t> </a:t>
            </a:r>
            <a:r>
              <a:rPr lang="en-US" dirty="0" err="1"/>
              <a:t>ve</a:t>
            </a:r>
            <a:r>
              <a:rPr lang="en-US" dirty="0"/>
              <a:t> </a:t>
            </a:r>
            <a:r>
              <a:rPr lang="en-US" dirty="0" err="1"/>
              <a:t>Sonrasında</a:t>
            </a:r>
            <a:r>
              <a:rPr lang="en-US" dirty="0"/>
              <a:t> </a:t>
            </a:r>
            <a:r>
              <a:rPr lang="en-US" dirty="0" err="1"/>
              <a:t>Öneriler</a:t>
            </a:r>
            <a:endParaRPr lang="en-US" dirty="0"/>
          </a:p>
        </p:txBody>
      </p:sp>
      <p:sp>
        <p:nvSpPr>
          <p:cNvPr id="3" name="İçerik Yer Tutucusu 2"/>
          <p:cNvSpPr>
            <a:spLocks noGrp="1"/>
          </p:cNvSpPr>
          <p:nvPr>
            <p:ph idx="1"/>
          </p:nvPr>
        </p:nvSpPr>
        <p:spPr>
          <a:xfrm>
            <a:off x="3685699" y="260648"/>
            <a:ext cx="8169354" cy="6480720"/>
          </a:xfrm>
        </p:spPr>
        <p:txBody>
          <a:bodyPr rtlCol="0">
            <a:normAutofit/>
          </a:bodyPr>
          <a:lstStyle/>
          <a:p>
            <a:pPr rtl="0">
              <a:lnSpc>
                <a:spcPct val="120000"/>
              </a:lnSpc>
              <a:spcBef>
                <a:spcPts val="600"/>
              </a:spcBef>
              <a:spcAft>
                <a:spcPts val="600"/>
              </a:spcAft>
              <a:buFont typeface="Wingdings" panose="05000000000000000000" pitchFamily="2" charset="2"/>
              <a:buChar char="q"/>
            </a:pPr>
            <a:r>
              <a:rPr lang="es-ES" i="1" dirty="0"/>
              <a:t>Tedavi sürecinde…</a:t>
            </a:r>
          </a:p>
          <a:p>
            <a:pPr rtl="0">
              <a:lnSpc>
                <a:spcPct val="120000"/>
              </a:lnSpc>
              <a:spcBef>
                <a:spcPts val="600"/>
              </a:spcBef>
              <a:spcAft>
                <a:spcPts val="600"/>
              </a:spcAft>
            </a:pPr>
            <a:r>
              <a:rPr lang="es-ES" sz="2000" dirty="0"/>
              <a:t>Aile, dikkatli ve sakin bir şekilde konuya yaklaşmalıdır. Bilgi ve yardım alabileceği kurumlar hakkında bilgi toplamalı, genci tedavi olması için desteklemeli ve cesaretlendirmelidir. Bu sorunu yaşayan ailelerin kesinlikle ceza, baskı, tehdit etme vb. yöntemleri kullanmamaları gerekmektedir. Bu yaklaşımlar sorunun daha da ilerlemesine neden olacaktır.</a:t>
            </a:r>
          </a:p>
          <a:p>
            <a:pPr rtl="0">
              <a:lnSpc>
                <a:spcPct val="120000"/>
              </a:lnSpc>
              <a:spcBef>
                <a:spcPts val="600"/>
              </a:spcBef>
              <a:spcAft>
                <a:spcPts val="600"/>
              </a:spcAft>
            </a:pPr>
            <a:r>
              <a:rPr lang="es-ES" sz="2000" dirty="0"/>
              <a:t>Anne baba genci suçlamak yerine onu dinlemeli, maddenin kişinin yaşamı üzerinde olumsuz etkilerinin neler olduğunu fark etmesini sağlamalıdır. Ayrıca onu etiketlememeli, tartışmadan kaçınmalı çocuğa yönelik şiddet uygulamamalı, onu olduğu gibi kabul etmelidir.</a:t>
            </a:r>
          </a:p>
          <a:p>
            <a:pPr rtl="0">
              <a:lnSpc>
                <a:spcPct val="120000"/>
              </a:lnSpc>
              <a:spcBef>
                <a:spcPts val="600"/>
              </a:spcBef>
              <a:spcAft>
                <a:spcPts val="600"/>
              </a:spcAft>
            </a:pPr>
            <a:endParaRPr lang="es-ES" dirty="0"/>
          </a:p>
          <a:p>
            <a:pPr marL="0" indent="0" rtl="0">
              <a:lnSpc>
                <a:spcPct val="120000"/>
              </a:lnSpc>
              <a:spcBef>
                <a:spcPts val="600"/>
              </a:spcBef>
              <a:spcAft>
                <a:spcPts val="600"/>
              </a:spcAft>
              <a:buNone/>
            </a:pPr>
            <a:endParaRPr lang="es-ES" dirty="0"/>
          </a:p>
          <a:p>
            <a:pPr rtl="0">
              <a:lnSpc>
                <a:spcPct val="120000"/>
              </a:lnSpc>
              <a:spcBef>
                <a:spcPts val="600"/>
              </a:spcBef>
              <a:spcAft>
                <a:spcPts val="600"/>
              </a:spcAft>
            </a:pPr>
            <a:endParaRPr lang="en-US" dirty="0"/>
          </a:p>
        </p:txBody>
      </p:sp>
    </p:spTree>
    <p:extLst>
      <p:ext uri="{BB962C8B-B14F-4D97-AF65-F5344CB8AC3E}">
        <p14:creationId xmlns:p14="http://schemas.microsoft.com/office/powerpoint/2010/main" val="4066608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333772" y="2551381"/>
            <a:ext cx="3351927" cy="864096"/>
          </a:xfrm>
        </p:spPr>
        <p:txBody>
          <a:bodyPr rtlCol="0">
            <a:normAutofit/>
          </a:bodyPr>
          <a:lstStyle/>
          <a:p>
            <a:r>
              <a:rPr lang="en-US" dirty="0" err="1"/>
              <a:t>Tedavi</a:t>
            </a:r>
            <a:r>
              <a:rPr lang="en-US" dirty="0"/>
              <a:t> </a:t>
            </a:r>
            <a:r>
              <a:rPr lang="en-US" dirty="0" err="1"/>
              <a:t>Süreci</a:t>
            </a:r>
            <a:r>
              <a:rPr lang="en-US" dirty="0"/>
              <a:t> </a:t>
            </a:r>
            <a:r>
              <a:rPr lang="en-US" dirty="0" err="1"/>
              <a:t>ve</a:t>
            </a:r>
            <a:r>
              <a:rPr lang="en-US" dirty="0"/>
              <a:t> </a:t>
            </a:r>
            <a:r>
              <a:rPr lang="en-US" dirty="0" err="1"/>
              <a:t>Sonrasında</a:t>
            </a:r>
            <a:r>
              <a:rPr lang="en-US" dirty="0"/>
              <a:t> </a:t>
            </a:r>
            <a:r>
              <a:rPr lang="en-US" dirty="0" err="1"/>
              <a:t>Öneriler</a:t>
            </a:r>
            <a:endParaRPr lang="en-US" dirty="0"/>
          </a:p>
        </p:txBody>
      </p:sp>
      <p:sp>
        <p:nvSpPr>
          <p:cNvPr id="3" name="İçerik Yer Tutucusu 2"/>
          <p:cNvSpPr>
            <a:spLocks noGrp="1"/>
          </p:cNvSpPr>
          <p:nvPr>
            <p:ph idx="1"/>
          </p:nvPr>
        </p:nvSpPr>
        <p:spPr>
          <a:xfrm>
            <a:off x="3685699" y="260648"/>
            <a:ext cx="8169354" cy="6480720"/>
          </a:xfrm>
        </p:spPr>
        <p:txBody>
          <a:bodyPr rtlCol="0">
            <a:normAutofit/>
          </a:bodyPr>
          <a:lstStyle/>
          <a:p>
            <a:pPr rtl="0">
              <a:lnSpc>
                <a:spcPct val="120000"/>
              </a:lnSpc>
              <a:spcBef>
                <a:spcPts val="600"/>
              </a:spcBef>
              <a:spcAft>
                <a:spcPts val="600"/>
              </a:spcAft>
              <a:buFont typeface="Wingdings" panose="05000000000000000000" pitchFamily="2" charset="2"/>
              <a:buChar char="q"/>
            </a:pPr>
            <a:r>
              <a:rPr lang="es-ES" i="1" dirty="0"/>
              <a:t>Tedavi Süreci ve Sonrasında Öneriler</a:t>
            </a:r>
          </a:p>
          <a:p>
            <a:pPr rtl="0">
              <a:lnSpc>
                <a:spcPct val="120000"/>
              </a:lnSpc>
              <a:spcBef>
                <a:spcPts val="600"/>
              </a:spcBef>
              <a:spcAft>
                <a:spcPts val="600"/>
              </a:spcAft>
            </a:pPr>
            <a:r>
              <a:rPr lang="es-ES" sz="2000" dirty="0"/>
              <a:t>Madde/alkol kullanımı nedeniyle güçlü kaygı, ruhsal gerilim ve baş edilmeyecek bir sıkıntı mı var: </a:t>
            </a:r>
            <a:r>
              <a:rPr lang="es-ES" sz="2000" b="1" dirty="0"/>
              <a:t>Çevrenizdeki en yakın hastanenin aciline başvurun.</a:t>
            </a:r>
          </a:p>
          <a:p>
            <a:pPr rtl="0">
              <a:lnSpc>
                <a:spcPct val="120000"/>
              </a:lnSpc>
              <a:spcBef>
                <a:spcPts val="600"/>
              </a:spcBef>
              <a:spcAft>
                <a:spcPts val="600"/>
              </a:spcAft>
            </a:pPr>
            <a:r>
              <a:rPr lang="es-ES" sz="2000" dirty="0"/>
              <a:t>Madde/alkol kullanımı nedeniyle fiziksel sorunlar mı yaşıyorsunuz: </a:t>
            </a:r>
            <a:r>
              <a:rPr lang="es-ES" sz="2000" b="1" dirty="0"/>
              <a:t>Aile hekiminize ya da genel tıbbi değerlendirme için en yakın hastanenin genel psikiyatri birimi</a:t>
            </a:r>
            <a:r>
              <a:rPr lang="es-ES" sz="2000" dirty="0"/>
              <a:t>ne başvurun.</a:t>
            </a:r>
          </a:p>
          <a:p>
            <a:pPr rtl="0">
              <a:lnSpc>
                <a:spcPct val="120000"/>
              </a:lnSpc>
              <a:spcBef>
                <a:spcPts val="600"/>
              </a:spcBef>
              <a:spcAft>
                <a:spcPts val="600"/>
              </a:spcAft>
            </a:pPr>
            <a:r>
              <a:rPr lang="es-ES" sz="2000" dirty="0"/>
              <a:t>Çocuğunuzun/yakınınızın uyuşturucu kullandığından mı şüpheleniyorsunuz: </a:t>
            </a:r>
            <a:r>
              <a:rPr lang="es-ES" sz="2000" b="1" dirty="0"/>
              <a:t>YEDAM Danışma Hattı </a:t>
            </a:r>
            <a:r>
              <a:rPr lang="tr-TR" sz="2000" b="1" dirty="0"/>
              <a:t>115 ’</a:t>
            </a:r>
            <a:r>
              <a:rPr lang="tr-TR" sz="2000" dirty="0"/>
              <a:t>i</a:t>
            </a:r>
            <a:r>
              <a:rPr lang="tr-TR" sz="2000" b="1" dirty="0"/>
              <a:t> </a:t>
            </a:r>
            <a:r>
              <a:rPr lang="es-ES" sz="2000" dirty="0"/>
              <a:t>arayarak uzman psikologlara danışın.</a:t>
            </a:r>
          </a:p>
          <a:p>
            <a:pPr rtl="0">
              <a:lnSpc>
                <a:spcPct val="120000"/>
              </a:lnSpc>
              <a:spcBef>
                <a:spcPts val="600"/>
              </a:spcBef>
              <a:spcAft>
                <a:spcPts val="600"/>
              </a:spcAft>
            </a:pPr>
            <a:r>
              <a:rPr lang="es-ES" sz="2000" dirty="0"/>
              <a:t>Madde/alkol kullanımı nedeniyle çocuğunuz kendisine ya da çevresine zarar vermeye mi başladı: Hastanelerin </a:t>
            </a:r>
            <a:r>
              <a:rPr lang="es-ES" sz="2000" b="1" dirty="0"/>
              <a:t>psikiyatri birimleri</a:t>
            </a:r>
            <a:r>
              <a:rPr lang="es-ES" sz="2000" dirty="0"/>
              <a:t>ne başvurun.</a:t>
            </a:r>
          </a:p>
          <a:p>
            <a:pPr rtl="0">
              <a:lnSpc>
                <a:spcPct val="120000"/>
              </a:lnSpc>
              <a:spcBef>
                <a:spcPts val="600"/>
              </a:spcBef>
              <a:spcAft>
                <a:spcPts val="600"/>
              </a:spcAft>
            </a:pPr>
            <a:endParaRPr lang="es-ES" dirty="0"/>
          </a:p>
          <a:p>
            <a:pPr marL="0" indent="0" rtl="0">
              <a:lnSpc>
                <a:spcPct val="120000"/>
              </a:lnSpc>
              <a:spcBef>
                <a:spcPts val="600"/>
              </a:spcBef>
              <a:spcAft>
                <a:spcPts val="600"/>
              </a:spcAft>
              <a:buNone/>
            </a:pPr>
            <a:endParaRPr lang="es-ES" dirty="0"/>
          </a:p>
          <a:p>
            <a:pPr rtl="0">
              <a:lnSpc>
                <a:spcPct val="120000"/>
              </a:lnSpc>
              <a:spcBef>
                <a:spcPts val="600"/>
              </a:spcBef>
              <a:spcAft>
                <a:spcPts val="600"/>
              </a:spcAft>
            </a:pPr>
            <a:endParaRPr lang="en-US" dirty="0"/>
          </a:p>
        </p:txBody>
      </p:sp>
    </p:spTree>
    <p:extLst>
      <p:ext uri="{BB962C8B-B14F-4D97-AF65-F5344CB8AC3E}">
        <p14:creationId xmlns:p14="http://schemas.microsoft.com/office/powerpoint/2010/main" val="2559710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40A904-267A-20B3-AD20-78856160B6FB}"/>
              </a:ext>
            </a:extLst>
          </p:cNvPr>
          <p:cNvSpPr>
            <a:spLocks noGrp="1"/>
          </p:cNvSpPr>
          <p:nvPr>
            <p:ph type="title"/>
          </p:nvPr>
        </p:nvSpPr>
        <p:spPr/>
        <p:txBody>
          <a:bodyPr/>
          <a:lstStyle/>
          <a:p>
            <a:r>
              <a:rPr lang="tr-TR" b="1" dirty="0"/>
              <a:t>TEKNOLOJİ BAĞIMLILIĞI</a:t>
            </a:r>
          </a:p>
        </p:txBody>
      </p:sp>
      <p:sp>
        <p:nvSpPr>
          <p:cNvPr id="3" name="İçerik Yer Tutucusu 2">
            <a:extLst>
              <a:ext uri="{FF2B5EF4-FFF2-40B4-BE49-F238E27FC236}">
                <a16:creationId xmlns:a16="http://schemas.microsoft.com/office/drawing/2014/main" id="{3B89897E-56EC-6CB8-150C-54F13A89C7B4}"/>
              </a:ext>
            </a:extLst>
          </p:cNvPr>
          <p:cNvSpPr>
            <a:spLocks noGrp="1"/>
          </p:cNvSpPr>
          <p:nvPr>
            <p:ph idx="1"/>
          </p:nvPr>
        </p:nvSpPr>
        <p:spPr/>
        <p:txBody>
          <a:bodyPr/>
          <a:lstStyle/>
          <a:p>
            <a:pPr>
              <a:buFont typeface="Courier New" panose="02070309020205020404" pitchFamily="49" charset="0"/>
              <a:buChar char="o"/>
            </a:pPr>
            <a:r>
              <a:rPr lang="tr-TR" u="sng" dirty="0"/>
              <a:t>Tanım</a:t>
            </a:r>
            <a:r>
              <a:rPr lang="tr-TR" dirty="0"/>
              <a:t>:</a:t>
            </a:r>
          </a:p>
          <a:p>
            <a:pPr>
              <a:buFont typeface="Wingdings" panose="05000000000000000000" pitchFamily="2" charset="2"/>
              <a:buChar char="ü"/>
            </a:pPr>
            <a:r>
              <a:rPr lang="tr-TR" i="1" dirty="0"/>
              <a:t>Genel olarak bağımlılık</a:t>
            </a:r>
            <a:r>
              <a:rPr lang="tr-TR" dirty="0"/>
              <a:t>, kişinin kullandığı bir nesne veya yaptığı bir eylem üzerinde kontrolünü kaybetmesidir.</a:t>
            </a:r>
          </a:p>
          <a:p>
            <a:pPr>
              <a:buFont typeface="Wingdings" panose="05000000000000000000" pitchFamily="2" charset="2"/>
              <a:buChar char="ü"/>
            </a:pPr>
            <a:r>
              <a:rPr lang="tr-TR" i="1" dirty="0"/>
              <a:t>Teknoloji bağımlılığı</a:t>
            </a:r>
            <a:r>
              <a:rPr lang="tr-TR" dirty="0"/>
              <a:t>, teknoloji ve internetin bilinçli olmayan, kontrolsüz bir şekilde kullanımına bağlı olarak ortaya çıkan, davranışsal bağımlılıklar, oyun oynama bozukluğu, kumar oynama bozukluğu, sosyal medyanın ve akıllı telefonun aşırı kullanımı gibi bağımlılık yapıcı alt davranışlarla kendini gösteren bağımlılık türü teknoloji bağımlılığı olarak tanımlanır.</a:t>
            </a:r>
          </a:p>
          <a:p>
            <a:pPr>
              <a:buFont typeface="Wingdings" panose="05000000000000000000" pitchFamily="2" charset="2"/>
              <a:buChar char="ü"/>
            </a:pPr>
            <a:r>
              <a:rPr lang="tr-TR" dirty="0"/>
              <a:t>Akıllı telefonlar ve İnternet bağımlılıkları</a:t>
            </a:r>
          </a:p>
        </p:txBody>
      </p:sp>
    </p:spTree>
    <p:extLst>
      <p:ext uri="{BB962C8B-B14F-4D97-AF65-F5344CB8AC3E}">
        <p14:creationId xmlns:p14="http://schemas.microsoft.com/office/powerpoint/2010/main" val="4229975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40A904-267A-20B3-AD20-78856160B6FB}"/>
              </a:ext>
            </a:extLst>
          </p:cNvPr>
          <p:cNvSpPr>
            <a:spLocks noGrp="1"/>
          </p:cNvSpPr>
          <p:nvPr>
            <p:ph type="title"/>
          </p:nvPr>
        </p:nvSpPr>
        <p:spPr>
          <a:xfrm>
            <a:off x="1117309" y="188640"/>
            <a:ext cx="10157354" cy="792088"/>
          </a:xfrm>
        </p:spPr>
        <p:txBody>
          <a:bodyPr>
            <a:normAutofit/>
          </a:bodyPr>
          <a:lstStyle/>
          <a:p>
            <a:r>
              <a:rPr lang="tr-TR" sz="3200" dirty="0"/>
              <a:t>İnternet ve Sosyal Medya Kullanım İstatistikleri</a:t>
            </a:r>
          </a:p>
        </p:txBody>
      </p:sp>
      <p:pic>
        <p:nvPicPr>
          <p:cNvPr id="4" name="İçerik Yer Tutucusu 3"/>
          <p:cNvPicPr>
            <a:picLocks noGrp="1" noChangeAspect="1"/>
          </p:cNvPicPr>
          <p:nvPr>
            <p:ph idx="1"/>
          </p:nvPr>
        </p:nvPicPr>
        <p:blipFill>
          <a:blip r:embed="rId2"/>
          <a:stretch>
            <a:fillRect/>
          </a:stretch>
        </p:blipFill>
        <p:spPr>
          <a:xfrm>
            <a:off x="1117309" y="980728"/>
            <a:ext cx="10157354" cy="5616624"/>
          </a:xfrm>
          <a:prstGeom prst="rect">
            <a:avLst/>
          </a:prstGeom>
        </p:spPr>
      </p:pic>
    </p:spTree>
    <p:extLst>
      <p:ext uri="{BB962C8B-B14F-4D97-AF65-F5344CB8AC3E}">
        <p14:creationId xmlns:p14="http://schemas.microsoft.com/office/powerpoint/2010/main" val="1620506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40A904-267A-20B3-AD20-78856160B6FB}"/>
              </a:ext>
            </a:extLst>
          </p:cNvPr>
          <p:cNvSpPr>
            <a:spLocks noGrp="1"/>
          </p:cNvSpPr>
          <p:nvPr>
            <p:ph type="title"/>
          </p:nvPr>
        </p:nvSpPr>
        <p:spPr>
          <a:xfrm>
            <a:off x="1117309" y="188640"/>
            <a:ext cx="10157354" cy="792088"/>
          </a:xfrm>
        </p:spPr>
        <p:txBody>
          <a:bodyPr>
            <a:normAutofit/>
          </a:bodyPr>
          <a:lstStyle/>
          <a:p>
            <a:r>
              <a:rPr lang="tr-TR" sz="3200" dirty="0"/>
              <a:t>İnternet ve Sosyal Medya Kullanım İstatistikleri</a:t>
            </a:r>
          </a:p>
        </p:txBody>
      </p:sp>
      <p:pic>
        <p:nvPicPr>
          <p:cNvPr id="4" name="İçerik Yer Tutucusu 3"/>
          <p:cNvPicPr>
            <a:picLocks noGrp="1" noChangeAspect="1"/>
          </p:cNvPicPr>
          <p:nvPr>
            <p:ph idx="1"/>
          </p:nvPr>
        </p:nvPicPr>
        <p:blipFill>
          <a:blip r:embed="rId2"/>
          <a:stretch>
            <a:fillRect/>
          </a:stretch>
        </p:blipFill>
        <p:spPr>
          <a:xfrm>
            <a:off x="1117309" y="980728"/>
            <a:ext cx="10157353" cy="5400600"/>
          </a:xfrm>
          <a:prstGeom prst="rect">
            <a:avLst/>
          </a:prstGeom>
        </p:spPr>
      </p:pic>
    </p:spTree>
    <p:extLst>
      <p:ext uri="{BB962C8B-B14F-4D97-AF65-F5344CB8AC3E}">
        <p14:creationId xmlns:p14="http://schemas.microsoft.com/office/powerpoint/2010/main" val="469735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40A904-267A-20B3-AD20-78856160B6FB}"/>
              </a:ext>
            </a:extLst>
          </p:cNvPr>
          <p:cNvSpPr>
            <a:spLocks noGrp="1"/>
          </p:cNvSpPr>
          <p:nvPr>
            <p:ph type="title"/>
          </p:nvPr>
        </p:nvSpPr>
        <p:spPr>
          <a:xfrm>
            <a:off x="1117309" y="188640"/>
            <a:ext cx="10157354" cy="792088"/>
          </a:xfrm>
        </p:spPr>
        <p:txBody>
          <a:bodyPr>
            <a:normAutofit/>
          </a:bodyPr>
          <a:lstStyle/>
          <a:p>
            <a:r>
              <a:rPr lang="tr-TR" sz="3200" dirty="0"/>
              <a:t>İnternet ve Sosyal Medya Kullanım İstatistikleri</a:t>
            </a:r>
          </a:p>
        </p:txBody>
      </p:sp>
      <p:pic>
        <p:nvPicPr>
          <p:cNvPr id="5" name="İçerik Yer Tutucusu 4"/>
          <p:cNvPicPr>
            <a:picLocks noGrp="1" noChangeAspect="1"/>
          </p:cNvPicPr>
          <p:nvPr>
            <p:ph idx="1"/>
          </p:nvPr>
        </p:nvPicPr>
        <p:blipFill>
          <a:blip r:embed="rId2"/>
          <a:stretch>
            <a:fillRect/>
          </a:stretch>
        </p:blipFill>
        <p:spPr>
          <a:xfrm>
            <a:off x="1117309" y="980728"/>
            <a:ext cx="10157353" cy="5544616"/>
          </a:xfrm>
          <a:prstGeom prst="rect">
            <a:avLst/>
          </a:prstGeom>
        </p:spPr>
      </p:pic>
    </p:spTree>
    <p:extLst>
      <p:ext uri="{BB962C8B-B14F-4D97-AF65-F5344CB8AC3E}">
        <p14:creationId xmlns:p14="http://schemas.microsoft.com/office/powerpoint/2010/main" val="4242593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40A904-267A-20B3-AD20-78856160B6FB}"/>
              </a:ext>
            </a:extLst>
          </p:cNvPr>
          <p:cNvSpPr>
            <a:spLocks noGrp="1"/>
          </p:cNvSpPr>
          <p:nvPr>
            <p:ph type="title"/>
          </p:nvPr>
        </p:nvSpPr>
        <p:spPr>
          <a:xfrm>
            <a:off x="1117309" y="188640"/>
            <a:ext cx="10157354" cy="792088"/>
          </a:xfrm>
        </p:spPr>
        <p:txBody>
          <a:bodyPr>
            <a:normAutofit/>
          </a:bodyPr>
          <a:lstStyle/>
          <a:p>
            <a:r>
              <a:rPr lang="tr-TR" sz="3200" dirty="0"/>
              <a:t>İnternet ve Sosyal Medya Kullanım İstatistikleri</a:t>
            </a:r>
          </a:p>
        </p:txBody>
      </p:sp>
      <p:pic>
        <p:nvPicPr>
          <p:cNvPr id="4" name="İçerik Yer Tutucusu 3"/>
          <p:cNvPicPr>
            <a:picLocks noGrp="1" noChangeAspect="1"/>
          </p:cNvPicPr>
          <p:nvPr>
            <p:ph idx="1"/>
          </p:nvPr>
        </p:nvPicPr>
        <p:blipFill>
          <a:blip r:embed="rId2"/>
          <a:stretch>
            <a:fillRect/>
          </a:stretch>
        </p:blipFill>
        <p:spPr>
          <a:xfrm>
            <a:off x="1117309" y="980728"/>
            <a:ext cx="10157354" cy="5616624"/>
          </a:xfrm>
          <a:prstGeom prst="rect">
            <a:avLst/>
          </a:prstGeom>
        </p:spPr>
      </p:pic>
    </p:spTree>
    <p:extLst>
      <p:ext uri="{BB962C8B-B14F-4D97-AF65-F5344CB8AC3E}">
        <p14:creationId xmlns:p14="http://schemas.microsoft.com/office/powerpoint/2010/main" val="24364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2437765" y="5661248"/>
            <a:ext cx="7313295" cy="762000"/>
          </a:xfrm>
        </p:spPr>
        <p:txBody>
          <a:bodyPr rtlCol="0"/>
          <a:lstStyle/>
          <a:p>
            <a:pPr rtl="0"/>
            <a:r>
              <a:rPr lang="tr-TR" dirty="0"/>
              <a:t>AŞIRI İNTERNET/SOSYAL MEDYA KULLANIMININ ZARARLARI</a:t>
            </a:r>
            <a:endParaRPr lang="en-US" dirty="0"/>
          </a:p>
        </p:txBody>
      </p:sp>
      <p:sp>
        <p:nvSpPr>
          <p:cNvPr id="3" name="Resim Yer Tutucusu 2"/>
          <p:cNvSpPr>
            <a:spLocks noGrp="1"/>
          </p:cNvSpPr>
          <p:nvPr>
            <p:ph type="pic" idx="1"/>
          </p:nvPr>
        </p:nvSpPr>
        <p:spPr>
          <a:xfrm>
            <a:off x="2437765" y="279401"/>
            <a:ext cx="7313295" cy="5525863"/>
          </a:xfrm>
        </p:spPr>
        <p:txBody>
          <a:bodyPr>
            <a:normAutofit fontScale="92500" lnSpcReduction="20000"/>
          </a:bodyPr>
          <a:lstStyle/>
          <a:p>
            <a:pPr marL="457200" indent="-457200">
              <a:buFont typeface="Wingdings" panose="05000000000000000000" pitchFamily="2" charset="2"/>
              <a:buChar char="§"/>
            </a:pPr>
            <a:r>
              <a:rPr lang="tr-TR" dirty="0"/>
              <a:t>Sosyal ilişkiler</a:t>
            </a:r>
          </a:p>
          <a:p>
            <a:pPr marL="457200" indent="-457200">
              <a:buFont typeface="Wingdings" panose="05000000000000000000" pitchFamily="2" charset="2"/>
              <a:buChar char="§"/>
            </a:pPr>
            <a:r>
              <a:rPr lang="tr-TR" dirty="0"/>
              <a:t>Dikkat eksikliği </a:t>
            </a:r>
          </a:p>
          <a:p>
            <a:pPr marL="457200" indent="-457200">
              <a:buFont typeface="Wingdings" panose="05000000000000000000" pitchFamily="2" charset="2"/>
              <a:buChar char="§"/>
            </a:pPr>
            <a:r>
              <a:rPr lang="tr-TR" dirty="0"/>
              <a:t>Mahremiyet</a:t>
            </a:r>
          </a:p>
          <a:p>
            <a:pPr marL="457200" indent="-457200">
              <a:buFont typeface="Wingdings" panose="05000000000000000000" pitchFamily="2" charset="2"/>
              <a:buChar char="§"/>
            </a:pPr>
            <a:r>
              <a:rPr lang="tr-TR" dirty="0"/>
              <a:t>Masumiyetin sonu </a:t>
            </a:r>
          </a:p>
          <a:p>
            <a:pPr marL="457200" indent="-457200">
              <a:buFont typeface="Wingdings" panose="05000000000000000000" pitchFamily="2" charset="2"/>
              <a:buChar char="§"/>
            </a:pPr>
            <a:r>
              <a:rPr lang="tr-TR" dirty="0"/>
              <a:t>Şiddet</a:t>
            </a:r>
          </a:p>
          <a:p>
            <a:pPr marL="457200" indent="-457200">
              <a:buFont typeface="Wingdings" panose="05000000000000000000" pitchFamily="2" charset="2"/>
              <a:buChar char="§"/>
            </a:pPr>
            <a:r>
              <a:rPr lang="tr-TR" dirty="0"/>
              <a:t>Sosyal güven</a:t>
            </a:r>
          </a:p>
          <a:p>
            <a:pPr marL="457200" indent="-457200">
              <a:buFont typeface="Wingdings" panose="05000000000000000000" pitchFamily="2" charset="2"/>
              <a:buChar char="§"/>
            </a:pPr>
            <a:r>
              <a:rPr lang="tr-TR" dirty="0"/>
              <a:t>Gerçeklik hissinin kaybı –sanallık-</a:t>
            </a:r>
          </a:p>
          <a:p>
            <a:pPr marL="457200" indent="-457200">
              <a:buFont typeface="Wingdings" panose="05000000000000000000" pitchFamily="2" charset="2"/>
              <a:buChar char="§"/>
            </a:pPr>
            <a:r>
              <a:rPr lang="tr-TR" dirty="0"/>
              <a:t>Olumsuz değerler</a:t>
            </a:r>
          </a:p>
          <a:p>
            <a:pPr marL="457200" indent="-457200">
              <a:buFont typeface="Wingdings" panose="05000000000000000000" pitchFamily="2" charset="2"/>
              <a:buChar char="§"/>
            </a:pPr>
            <a:r>
              <a:rPr lang="tr-TR" dirty="0"/>
              <a:t>Siber zorbalık</a:t>
            </a:r>
          </a:p>
          <a:p>
            <a:pPr marL="457200" indent="-457200">
              <a:buFont typeface="Wingdings" panose="05000000000000000000" pitchFamily="2" charset="2"/>
              <a:buChar char="§"/>
            </a:pPr>
            <a:r>
              <a:rPr lang="tr-TR" dirty="0"/>
              <a:t>Bağımlılık </a:t>
            </a:r>
          </a:p>
        </p:txBody>
      </p:sp>
    </p:spTree>
    <p:extLst>
      <p:ext uri="{BB962C8B-B14F-4D97-AF65-F5344CB8AC3E}">
        <p14:creationId xmlns:p14="http://schemas.microsoft.com/office/powerpoint/2010/main" val="3840510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40A904-267A-20B3-AD20-78856160B6FB}"/>
              </a:ext>
            </a:extLst>
          </p:cNvPr>
          <p:cNvSpPr>
            <a:spLocks noGrp="1"/>
          </p:cNvSpPr>
          <p:nvPr>
            <p:ph type="title"/>
          </p:nvPr>
        </p:nvSpPr>
        <p:spPr>
          <a:xfrm>
            <a:off x="1117309" y="332656"/>
            <a:ext cx="10157354" cy="648072"/>
          </a:xfrm>
        </p:spPr>
        <p:txBody>
          <a:bodyPr>
            <a:normAutofit/>
          </a:bodyPr>
          <a:lstStyle/>
          <a:p>
            <a:r>
              <a:rPr lang="tr-TR" sz="3600" dirty="0"/>
              <a:t>İNTERNET VE SOSYAL MEDYA BAĞIMLILIĞI</a:t>
            </a:r>
          </a:p>
        </p:txBody>
      </p:sp>
      <p:sp>
        <p:nvSpPr>
          <p:cNvPr id="3" name="İçerik Yer Tutucusu 2">
            <a:extLst>
              <a:ext uri="{FF2B5EF4-FFF2-40B4-BE49-F238E27FC236}">
                <a16:creationId xmlns:a16="http://schemas.microsoft.com/office/drawing/2014/main" id="{3B89897E-56EC-6CB8-150C-54F13A89C7B4}"/>
              </a:ext>
            </a:extLst>
          </p:cNvPr>
          <p:cNvSpPr>
            <a:spLocks noGrp="1"/>
          </p:cNvSpPr>
          <p:nvPr>
            <p:ph idx="1"/>
          </p:nvPr>
        </p:nvSpPr>
        <p:spPr>
          <a:xfrm>
            <a:off x="1117309" y="1196752"/>
            <a:ext cx="10157354" cy="5328592"/>
          </a:xfrm>
        </p:spPr>
        <p:txBody>
          <a:bodyPr>
            <a:normAutofit fontScale="85000" lnSpcReduction="20000"/>
          </a:bodyPr>
          <a:lstStyle/>
          <a:p>
            <a:pPr>
              <a:buFont typeface="Courier New" panose="02070309020205020404" pitchFamily="49" charset="0"/>
              <a:buChar char="o"/>
            </a:pPr>
            <a:r>
              <a:rPr lang="tr-TR" dirty="0"/>
              <a:t>İnternet Bağımlılığı Sendromu (İBS) İ. </a:t>
            </a:r>
            <a:r>
              <a:rPr lang="tr-TR" dirty="0" err="1"/>
              <a:t>Goldberg</a:t>
            </a:r>
            <a:r>
              <a:rPr lang="tr-TR" dirty="0"/>
              <a:t> tarafından 1995 yılında kumar rahatsızlığından esinlenerek tanımladığı bir rahatsızlıktır.</a:t>
            </a:r>
          </a:p>
          <a:p>
            <a:pPr>
              <a:buFont typeface="Courier New" panose="02070309020205020404" pitchFamily="49" charset="0"/>
              <a:buChar char="o"/>
            </a:pPr>
            <a:endParaRPr lang="tr-TR" dirty="0"/>
          </a:p>
          <a:p>
            <a:pPr>
              <a:buFont typeface="Courier New" panose="02070309020205020404" pitchFamily="49" charset="0"/>
              <a:buChar char="o"/>
            </a:pPr>
            <a:r>
              <a:rPr lang="tr-TR" dirty="0"/>
              <a:t>İnternet bağımlılığının bazı alt türleri vardır: </a:t>
            </a:r>
          </a:p>
          <a:p>
            <a:pPr>
              <a:buFont typeface="Courier New" panose="02070309020205020404" pitchFamily="49" charset="0"/>
              <a:buChar char="o"/>
            </a:pPr>
            <a:r>
              <a:rPr lang="tr-TR" dirty="0"/>
              <a:t>Aşırı oyun tutkusu (bilgisayar/online oyun bağımlılığı)</a:t>
            </a:r>
          </a:p>
          <a:p>
            <a:pPr>
              <a:buFont typeface="Courier New" panose="02070309020205020404" pitchFamily="49" charset="0"/>
              <a:buChar char="o"/>
            </a:pPr>
            <a:r>
              <a:rPr lang="tr-TR" dirty="0"/>
              <a:t>Sosyal medya (</a:t>
            </a:r>
            <a:r>
              <a:rPr lang="tr-TR" dirty="0" err="1"/>
              <a:t>facebook</a:t>
            </a:r>
            <a:r>
              <a:rPr lang="tr-TR" dirty="0"/>
              <a:t> vb.) ya da web güncellemelerinde (</a:t>
            </a:r>
            <a:r>
              <a:rPr lang="tr-TR" dirty="0" err="1"/>
              <a:t>blog</a:t>
            </a:r>
            <a:r>
              <a:rPr lang="tr-TR" dirty="0"/>
              <a:t>) aşırı vakit harcama</a:t>
            </a:r>
          </a:p>
          <a:p>
            <a:pPr>
              <a:buFont typeface="Courier New" panose="02070309020205020404" pitchFamily="49" charset="0"/>
              <a:buChar char="o"/>
            </a:pPr>
            <a:r>
              <a:rPr lang="tr-TR" dirty="0"/>
              <a:t>Aşırı resim/video/yazı paylaşma, yükleme, izleme vs. isteği</a:t>
            </a:r>
          </a:p>
          <a:p>
            <a:pPr>
              <a:buFont typeface="Courier New" panose="02070309020205020404" pitchFamily="49" charset="0"/>
              <a:buChar char="o"/>
            </a:pPr>
            <a:r>
              <a:rPr lang="tr-TR" dirty="0"/>
              <a:t>Aşırı mesajlaşma, online olma tutkusu (cep telefonları) </a:t>
            </a:r>
          </a:p>
          <a:p>
            <a:pPr>
              <a:buFont typeface="Courier New" panose="02070309020205020404" pitchFamily="49" charset="0"/>
              <a:buChar char="o"/>
            </a:pPr>
            <a:r>
              <a:rPr lang="tr-TR" dirty="0"/>
              <a:t>İnternetten aşırı kumar oynama tutkusu</a:t>
            </a:r>
          </a:p>
          <a:p>
            <a:pPr>
              <a:buFont typeface="Courier New" panose="02070309020205020404" pitchFamily="49" charset="0"/>
              <a:buChar char="o"/>
            </a:pPr>
            <a:r>
              <a:rPr lang="tr-TR" dirty="0"/>
              <a:t>İnternet üzerinden alışveriş takıntısı </a:t>
            </a:r>
          </a:p>
          <a:p>
            <a:pPr>
              <a:buFont typeface="Courier New" panose="02070309020205020404" pitchFamily="49" charset="0"/>
              <a:buChar char="o"/>
            </a:pPr>
            <a:r>
              <a:rPr lang="tr-TR" dirty="0"/>
              <a:t>Müstehcen siteler</a:t>
            </a:r>
          </a:p>
          <a:p>
            <a:pPr>
              <a:buFont typeface="Courier New" panose="02070309020205020404" pitchFamily="49" charset="0"/>
              <a:buChar char="o"/>
            </a:pPr>
            <a:endParaRPr lang="tr-TR" dirty="0"/>
          </a:p>
        </p:txBody>
      </p:sp>
    </p:spTree>
    <p:extLst>
      <p:ext uri="{BB962C8B-B14F-4D97-AF65-F5344CB8AC3E}">
        <p14:creationId xmlns:p14="http://schemas.microsoft.com/office/powerpoint/2010/main" val="770614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40A904-267A-20B3-AD20-78856160B6FB}"/>
              </a:ext>
            </a:extLst>
          </p:cNvPr>
          <p:cNvSpPr>
            <a:spLocks noGrp="1"/>
          </p:cNvSpPr>
          <p:nvPr>
            <p:ph type="title"/>
          </p:nvPr>
        </p:nvSpPr>
        <p:spPr>
          <a:xfrm>
            <a:off x="1117309" y="404664"/>
            <a:ext cx="10157354" cy="924520"/>
          </a:xfrm>
        </p:spPr>
        <p:txBody>
          <a:bodyPr/>
          <a:lstStyle/>
          <a:p>
            <a:r>
              <a:rPr lang="tr-TR" b="1" dirty="0"/>
              <a:t>MADDE BAĞIMLILIĞI</a:t>
            </a:r>
          </a:p>
        </p:txBody>
      </p:sp>
      <p:sp>
        <p:nvSpPr>
          <p:cNvPr id="3" name="İçerik Yer Tutucusu 2">
            <a:extLst>
              <a:ext uri="{FF2B5EF4-FFF2-40B4-BE49-F238E27FC236}">
                <a16:creationId xmlns:a16="http://schemas.microsoft.com/office/drawing/2014/main" id="{3B89897E-56EC-6CB8-150C-54F13A89C7B4}"/>
              </a:ext>
            </a:extLst>
          </p:cNvPr>
          <p:cNvSpPr>
            <a:spLocks noGrp="1"/>
          </p:cNvSpPr>
          <p:nvPr>
            <p:ph idx="1"/>
          </p:nvPr>
        </p:nvSpPr>
        <p:spPr/>
        <p:txBody>
          <a:bodyPr/>
          <a:lstStyle/>
          <a:p>
            <a:pPr>
              <a:buFont typeface="Courier New" panose="02070309020205020404" pitchFamily="49" charset="0"/>
              <a:buChar char="o"/>
            </a:pPr>
            <a:r>
              <a:rPr lang="tr-TR" u="sng" dirty="0"/>
              <a:t>Tanım</a:t>
            </a:r>
            <a:r>
              <a:rPr lang="tr-TR" dirty="0"/>
              <a:t>:</a:t>
            </a:r>
          </a:p>
          <a:p>
            <a:pPr>
              <a:buFont typeface="Wingdings" panose="05000000000000000000" pitchFamily="2" charset="2"/>
              <a:buChar char="ü"/>
            </a:pPr>
            <a:r>
              <a:rPr lang="tr-TR" i="1" dirty="0"/>
              <a:t>Genel olarak bağımlılık</a:t>
            </a:r>
            <a:r>
              <a:rPr lang="tr-TR" dirty="0"/>
              <a:t>, kişinin kullandığı bir nesne veya yaptığı bir eylem üzerinde kontrolünü kaybetmesidir.</a:t>
            </a:r>
          </a:p>
          <a:p>
            <a:pPr>
              <a:buFont typeface="Wingdings" panose="05000000000000000000" pitchFamily="2" charset="2"/>
              <a:buChar char="ü"/>
            </a:pPr>
            <a:r>
              <a:rPr lang="tr-TR" i="1" dirty="0"/>
              <a:t>Madde bağımlılığı</a:t>
            </a:r>
            <a:r>
              <a:rPr lang="tr-TR" dirty="0"/>
              <a:t>, vücudun bir ya da birden çok işlevini olumsuz yönde etkileyen maddelerin kullanılması, bundan dolayı zarar görüldüğü hâlde bu maddelerin kullanımının bırakılamaması…</a:t>
            </a:r>
          </a:p>
          <a:p>
            <a:pPr>
              <a:buFont typeface="Courier New" panose="02070309020205020404" pitchFamily="49" charset="0"/>
              <a:buChar char="o"/>
            </a:pPr>
            <a:endParaRPr lang="tr-TR" dirty="0"/>
          </a:p>
        </p:txBody>
      </p:sp>
    </p:spTree>
    <p:extLst>
      <p:ext uri="{BB962C8B-B14F-4D97-AF65-F5344CB8AC3E}">
        <p14:creationId xmlns:p14="http://schemas.microsoft.com/office/powerpoint/2010/main" val="294761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40A904-267A-20B3-AD20-78856160B6FB}"/>
              </a:ext>
            </a:extLst>
          </p:cNvPr>
          <p:cNvSpPr>
            <a:spLocks noGrp="1"/>
          </p:cNvSpPr>
          <p:nvPr>
            <p:ph type="title"/>
          </p:nvPr>
        </p:nvSpPr>
        <p:spPr>
          <a:xfrm>
            <a:off x="1117309" y="332656"/>
            <a:ext cx="10157354" cy="432048"/>
          </a:xfrm>
        </p:spPr>
        <p:txBody>
          <a:bodyPr>
            <a:normAutofit fontScale="90000"/>
          </a:bodyPr>
          <a:lstStyle/>
          <a:p>
            <a:r>
              <a:rPr lang="tr-TR" sz="3200" dirty="0"/>
              <a:t>Peki, internet bağımlılığı belirtileri nelerdir?</a:t>
            </a:r>
          </a:p>
        </p:txBody>
      </p:sp>
      <p:sp>
        <p:nvSpPr>
          <p:cNvPr id="3" name="İçerik Yer Tutucusu 2">
            <a:extLst>
              <a:ext uri="{FF2B5EF4-FFF2-40B4-BE49-F238E27FC236}">
                <a16:creationId xmlns:a16="http://schemas.microsoft.com/office/drawing/2014/main" id="{3B89897E-56EC-6CB8-150C-54F13A89C7B4}"/>
              </a:ext>
            </a:extLst>
          </p:cNvPr>
          <p:cNvSpPr>
            <a:spLocks noGrp="1"/>
          </p:cNvSpPr>
          <p:nvPr>
            <p:ph idx="1"/>
          </p:nvPr>
        </p:nvSpPr>
        <p:spPr>
          <a:xfrm>
            <a:off x="1117309" y="764704"/>
            <a:ext cx="10449710" cy="5760640"/>
          </a:xfrm>
        </p:spPr>
        <p:txBody>
          <a:bodyPr>
            <a:noAutofit/>
          </a:bodyPr>
          <a:lstStyle/>
          <a:p>
            <a:pPr>
              <a:buFont typeface="Courier New" panose="02070309020205020404" pitchFamily="49" charset="0"/>
              <a:buChar char="o"/>
            </a:pPr>
            <a:r>
              <a:rPr lang="tr-TR" sz="1200" dirty="0"/>
              <a:t>Kimileri, internette geçirilen zamana göre değerlendirir: buna göre haftada 20 saatten fazla zaman geçirmek bağımlılık belirtisidir. Ancak zaman, problemli internet kullanımı için tek bir belirti değildir. İş hayatında bu saati de aştığımız oluyor.</a:t>
            </a:r>
          </a:p>
          <a:p>
            <a:pPr>
              <a:buFont typeface="Courier New" panose="02070309020205020404" pitchFamily="49" charset="0"/>
              <a:buChar char="o"/>
            </a:pPr>
            <a:r>
              <a:rPr lang="tr-TR" sz="1200" dirty="0"/>
              <a:t>İnternet, kişinin yaşamındaki memnuniyetin en temel kaynağıysa, </a:t>
            </a:r>
          </a:p>
          <a:p>
            <a:pPr>
              <a:buFont typeface="Courier New" panose="02070309020205020404" pitchFamily="49" charset="0"/>
              <a:buChar char="o"/>
            </a:pPr>
            <a:r>
              <a:rPr lang="tr-TR" sz="1200" dirty="0"/>
              <a:t>Arkadaşlarıyla daha az vakit geçiriyor ve sosyal ilişkileri kesintiye uğruyorsa,</a:t>
            </a:r>
          </a:p>
          <a:p>
            <a:pPr>
              <a:buFont typeface="Courier New" panose="02070309020205020404" pitchFamily="49" charset="0"/>
              <a:buChar char="o"/>
            </a:pPr>
            <a:r>
              <a:rPr lang="tr-TR" sz="1200" dirty="0"/>
              <a:t>Bilgisayar ya da internet olmadığında sinirli ve bunalımlı oluyorsa, </a:t>
            </a:r>
          </a:p>
          <a:p>
            <a:pPr>
              <a:buFont typeface="Courier New" panose="02070309020205020404" pitchFamily="49" charset="0"/>
              <a:buChar char="o"/>
            </a:pPr>
            <a:r>
              <a:rPr lang="tr-TR" sz="1200" dirty="0"/>
              <a:t>Onlar olmadığında kendini boşlukta hissediyorsa,</a:t>
            </a:r>
          </a:p>
          <a:p>
            <a:pPr>
              <a:buFont typeface="Courier New" panose="02070309020205020404" pitchFamily="49" charset="0"/>
              <a:buChar char="o"/>
            </a:pPr>
            <a:r>
              <a:rPr lang="tr-TR" sz="1200" dirty="0"/>
              <a:t>İnternet kullanımı azaltıldığında ya da erişim gittiğinde yoksunluk semptomları gösteriyorsa: kaygı,  huzursuzluk, depresyon hatta ellerin titremesi</a:t>
            </a:r>
          </a:p>
          <a:p>
            <a:pPr>
              <a:buFont typeface="Courier New" panose="02070309020205020404" pitchFamily="49" charset="0"/>
              <a:buChar char="o"/>
            </a:pPr>
            <a:r>
              <a:rPr lang="tr-TR" sz="1200" dirty="0"/>
              <a:t>O olmadığında, yalnızlık ve tecrit edilmiş/ soyutlanmış hissediyorsa,</a:t>
            </a:r>
          </a:p>
          <a:p>
            <a:pPr>
              <a:buFont typeface="Courier New" panose="02070309020205020404" pitchFamily="49" charset="0"/>
              <a:buChar char="o"/>
            </a:pPr>
            <a:r>
              <a:rPr lang="tr-TR" sz="1200" dirty="0"/>
              <a:t>Bilgisayar ya da internete çok fazla özlem duyuyorsa,</a:t>
            </a:r>
          </a:p>
          <a:p>
            <a:pPr>
              <a:buFont typeface="Courier New" panose="02070309020205020404" pitchFamily="49" charset="0"/>
              <a:buChar char="o"/>
            </a:pPr>
            <a:r>
              <a:rPr lang="tr-TR" sz="1200" dirty="0"/>
              <a:t>Problemin ciddiyetini ret ediyorsa,</a:t>
            </a:r>
          </a:p>
          <a:p>
            <a:pPr>
              <a:buFont typeface="Courier New" panose="02070309020205020404" pitchFamily="49" charset="0"/>
              <a:buChar char="o"/>
            </a:pPr>
            <a:r>
              <a:rPr lang="tr-TR" sz="1200" dirty="0"/>
              <a:t>Aşırı yorgunluk ve uykusuzluk,</a:t>
            </a:r>
          </a:p>
          <a:p>
            <a:pPr>
              <a:buFont typeface="Courier New" panose="02070309020205020404" pitchFamily="49" charset="0"/>
              <a:buChar char="o"/>
            </a:pPr>
            <a:r>
              <a:rPr lang="tr-TR" sz="1200" dirty="0"/>
              <a:t>Okul (akademik) başarısı düşüyorsa,</a:t>
            </a:r>
          </a:p>
          <a:p>
            <a:pPr>
              <a:buFont typeface="Courier New" panose="02070309020205020404" pitchFamily="49" charset="0"/>
              <a:buChar char="o"/>
            </a:pPr>
            <a:r>
              <a:rPr lang="tr-TR" sz="1200" dirty="0"/>
              <a:t>Okulla ilgili aktivitelerden geri duruyorsa,</a:t>
            </a:r>
          </a:p>
          <a:p>
            <a:pPr>
              <a:buFont typeface="Courier New" panose="02070309020205020404" pitchFamily="49" charset="0"/>
              <a:buChar char="o"/>
            </a:pPr>
            <a:r>
              <a:rPr lang="tr-TR" sz="1200" dirty="0"/>
              <a:t>İnternette öğrendiklerini okulda öğrendiklerinden daha üstün görmeyi akılcılaştırıyorsa (</a:t>
            </a:r>
            <a:r>
              <a:rPr lang="tr-TR" sz="1200" dirty="0" err="1"/>
              <a:t>rasyonalize</a:t>
            </a:r>
            <a:r>
              <a:rPr lang="tr-TR" sz="1200" dirty="0"/>
              <a:t> etme/mantığa bürünme)</a:t>
            </a:r>
          </a:p>
        </p:txBody>
      </p:sp>
    </p:spTree>
    <p:extLst>
      <p:ext uri="{BB962C8B-B14F-4D97-AF65-F5344CB8AC3E}">
        <p14:creationId xmlns:p14="http://schemas.microsoft.com/office/powerpoint/2010/main" val="1942902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040A904-267A-20B3-AD20-78856160B6FB}"/>
              </a:ext>
            </a:extLst>
          </p:cNvPr>
          <p:cNvSpPr>
            <a:spLocks noGrp="1"/>
          </p:cNvSpPr>
          <p:nvPr>
            <p:ph type="title"/>
          </p:nvPr>
        </p:nvSpPr>
        <p:spPr>
          <a:xfrm>
            <a:off x="1117309" y="332656"/>
            <a:ext cx="10157354" cy="576064"/>
          </a:xfrm>
        </p:spPr>
        <p:txBody>
          <a:bodyPr>
            <a:normAutofit/>
          </a:bodyPr>
          <a:lstStyle/>
          <a:p>
            <a:r>
              <a:rPr lang="tr-TR" sz="3200" dirty="0"/>
              <a:t>İnternet bağımlılığı sonuçları</a:t>
            </a:r>
          </a:p>
        </p:txBody>
      </p:sp>
      <p:sp>
        <p:nvSpPr>
          <p:cNvPr id="3" name="İçerik Yer Tutucusu 2">
            <a:extLst>
              <a:ext uri="{FF2B5EF4-FFF2-40B4-BE49-F238E27FC236}">
                <a16:creationId xmlns:a16="http://schemas.microsoft.com/office/drawing/2014/main" id="{3B89897E-56EC-6CB8-150C-54F13A89C7B4}"/>
              </a:ext>
            </a:extLst>
          </p:cNvPr>
          <p:cNvSpPr>
            <a:spLocks noGrp="1"/>
          </p:cNvSpPr>
          <p:nvPr>
            <p:ph idx="1"/>
          </p:nvPr>
        </p:nvSpPr>
        <p:spPr>
          <a:xfrm>
            <a:off x="1117309" y="1196752"/>
            <a:ext cx="10449710" cy="5328592"/>
          </a:xfrm>
        </p:spPr>
        <p:txBody>
          <a:bodyPr>
            <a:noAutofit/>
          </a:bodyPr>
          <a:lstStyle/>
          <a:p>
            <a:pPr>
              <a:buFont typeface="Courier New" panose="02070309020205020404" pitchFamily="49" charset="0"/>
              <a:buChar char="o"/>
            </a:pPr>
            <a:r>
              <a:rPr lang="tr-TR" sz="1800" dirty="0"/>
              <a:t>Yemekten kesilmek ve uykusuz kalmak</a:t>
            </a:r>
          </a:p>
          <a:p>
            <a:pPr>
              <a:buFont typeface="Courier New" panose="02070309020205020404" pitchFamily="49" charset="0"/>
              <a:buChar char="o"/>
            </a:pPr>
            <a:r>
              <a:rPr lang="tr-TR" sz="1800" dirty="0"/>
              <a:t>Çevrimiçi daha fazla vakit geçirmekten dolayı gündelik rutin işleri ve sorumlulukları ihmal etmek</a:t>
            </a:r>
          </a:p>
          <a:p>
            <a:pPr>
              <a:buFont typeface="Courier New" panose="02070309020205020404" pitchFamily="49" charset="0"/>
              <a:buChar char="o"/>
            </a:pPr>
            <a:r>
              <a:rPr lang="tr-TR" sz="1800" dirty="0"/>
              <a:t>Aile ve arkadaşlarla ilişkileri ve de okul performansını olumsuz etkilemek</a:t>
            </a:r>
          </a:p>
          <a:p>
            <a:pPr>
              <a:buFont typeface="Courier New" panose="02070309020205020404" pitchFamily="49" charset="0"/>
              <a:buChar char="o"/>
            </a:pPr>
            <a:r>
              <a:rPr lang="tr-TR" sz="1800" dirty="0"/>
              <a:t>İletişimin maliyeti gereği ekonomik sıkıntılar çekmek (internet kafe maliyeti, yüksek fatura, online oyuna para yatırma, kumara para bağlama vs.)</a:t>
            </a:r>
          </a:p>
          <a:p>
            <a:pPr>
              <a:buFont typeface="Courier New" panose="02070309020205020404" pitchFamily="49" charset="0"/>
              <a:buChar char="o"/>
            </a:pPr>
            <a:r>
              <a:rPr lang="tr-TR" sz="1800" dirty="0"/>
              <a:t>Kötü beslenme, hareketsizlik, göz kuruluğu, </a:t>
            </a:r>
            <a:r>
              <a:rPr lang="tr-TR" sz="1800" dirty="0" err="1"/>
              <a:t>Karpal</a:t>
            </a:r>
            <a:r>
              <a:rPr lang="tr-TR" sz="1800" dirty="0"/>
              <a:t> Tünel Sendromu (ağrı, uyuşma ve diğer belirtilerle ortaya çıkar: ele giden medyan sinirin el bileğindeki </a:t>
            </a:r>
            <a:r>
              <a:rPr lang="tr-TR" sz="1800" dirty="0" err="1"/>
              <a:t>karpal</a:t>
            </a:r>
            <a:r>
              <a:rPr lang="tr-TR" sz="1800" dirty="0"/>
              <a:t> tünelden geçerken çevre kılıf tarafından sıkışmasıdır) ve sırt ağrısı gibi fiziksel ve sağlık sorunları yaşamak</a:t>
            </a:r>
          </a:p>
          <a:p>
            <a:pPr>
              <a:buFont typeface="Courier New" panose="02070309020205020404" pitchFamily="49" charset="0"/>
              <a:buChar char="o"/>
            </a:pPr>
            <a:r>
              <a:rPr lang="tr-TR" sz="1800" dirty="0"/>
              <a:t>Son olarak da internette aşırı vakit harcama, gençliklerinden, vakitten, yaşamlarından çalınan zamanlardır. Ve zaman akıp gidiyor, yıllar geri gelmiyor…</a:t>
            </a:r>
          </a:p>
        </p:txBody>
      </p:sp>
    </p:spTree>
    <p:extLst>
      <p:ext uri="{BB962C8B-B14F-4D97-AF65-F5344CB8AC3E}">
        <p14:creationId xmlns:p14="http://schemas.microsoft.com/office/powerpoint/2010/main" val="1257416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a:t>BAĞIMLILIKLA MÜCADELE</a:t>
            </a:r>
            <a:endParaRPr lang="tr-TR" dirty="0"/>
          </a:p>
        </p:txBody>
      </p:sp>
      <p:sp>
        <p:nvSpPr>
          <p:cNvPr id="4" name="İçerik Yer Tutucusu 3"/>
          <p:cNvSpPr txBox="1">
            <a:spLocks noGrp="1"/>
          </p:cNvSpPr>
          <p:nvPr>
            <p:ph idx="1"/>
          </p:nvPr>
        </p:nvSpPr>
        <p:spPr>
          <a:xfrm>
            <a:off x="1117309" y="1701800"/>
            <a:ext cx="10157354" cy="5384401"/>
          </a:xfrm>
          <a:prstGeom prst="rect">
            <a:avLst/>
          </a:prstGeom>
          <a:noFill/>
        </p:spPr>
        <p:txBody>
          <a:bodyPr wrap="square" rtlCol="0">
            <a:spAutoFit/>
          </a:bodyPr>
          <a:lstStyle/>
          <a:p>
            <a:r>
              <a:rPr lang="tr-TR" sz="1999" dirty="0">
                <a:solidFill>
                  <a:schemeClr val="tx2"/>
                </a:solidFill>
              </a:rPr>
              <a:t>Bağımlılık yapıcı bir maddeyi kullanmaya davet eden bir kişiye karşı hangi söz, tutum ve davranışları benimseyebilirsiniz? </a:t>
            </a:r>
          </a:p>
          <a:p>
            <a:r>
              <a:rPr lang="tr-TR" sz="1999" dirty="0">
                <a:solidFill>
                  <a:schemeClr val="tx2"/>
                </a:solidFill>
              </a:rPr>
              <a:t>Riskli durumların dışında kalmak için neler yapabilirsiniz?</a:t>
            </a:r>
          </a:p>
          <a:p>
            <a:pPr marL="457200" indent="-457200">
              <a:buFont typeface="+mj-lt"/>
              <a:buAutoNum type="arabicPeriod"/>
            </a:pPr>
            <a:r>
              <a:rPr lang="tr-TR" sz="1999" dirty="0">
                <a:solidFill>
                  <a:srgbClr val="575757"/>
                </a:solidFill>
              </a:rPr>
              <a:t>Uzak Kalmak: Bağımlılık yapıcı bir maddenin kullanılma olasılığı olan ortamlardan uzak kalarak kendinizi madde kullanımı ve bağımlılık riskinin dışında tutabilirsiniz.</a:t>
            </a:r>
          </a:p>
          <a:p>
            <a:pPr marL="457200" indent="-457200">
              <a:buFont typeface="+mj-lt"/>
              <a:buAutoNum type="arabicPeriod"/>
            </a:pPr>
            <a:r>
              <a:rPr lang="tr-TR" sz="1999" dirty="0">
                <a:solidFill>
                  <a:srgbClr val="575757"/>
                </a:solidFill>
              </a:rPr>
              <a:t>Uygun Kişiler: Riskli yer ya da ortamlarda bulunmak zorunda kaldığınızda olumlu alışkanlıklara sahip arkadaşlarınızla birlikte olarak ortamın riskinden korunabilirsiniz.</a:t>
            </a:r>
          </a:p>
          <a:p>
            <a:pPr marL="457200" indent="-457200">
              <a:buFont typeface="+mj-lt"/>
              <a:buAutoNum type="arabicPeriod"/>
            </a:pPr>
            <a:r>
              <a:rPr lang="tr-TR" sz="1999" dirty="0">
                <a:solidFill>
                  <a:srgbClr val="575757"/>
                </a:solidFill>
              </a:rPr>
              <a:t>Hayır Diyebilmek: Bağımlılık yapıcı maddelerle ilgili herhangi bir teklif geldiğinde verebileceğiniz en kısa ve net cevap </a:t>
            </a:r>
            <a:r>
              <a:rPr lang="tr-TR" sz="1999" b="1" dirty="0">
                <a:solidFill>
                  <a:srgbClr val="E61F4F"/>
                </a:solidFill>
              </a:rPr>
              <a:t>Hayır!</a:t>
            </a:r>
            <a:r>
              <a:rPr lang="tr-TR" sz="1999" dirty="0">
                <a:solidFill>
                  <a:srgbClr val="575757"/>
                </a:solidFill>
              </a:rPr>
              <a:t> demektir.</a:t>
            </a:r>
          </a:p>
          <a:p>
            <a:endParaRPr lang="tr-TR" sz="1999" dirty="0">
              <a:solidFill>
                <a:srgbClr val="575757"/>
              </a:solidFill>
            </a:endParaRPr>
          </a:p>
          <a:p>
            <a:endParaRPr lang="tr-TR" sz="1999" dirty="0">
              <a:solidFill>
                <a:srgbClr val="575757"/>
              </a:solidFill>
            </a:endParaRPr>
          </a:p>
        </p:txBody>
      </p:sp>
    </p:spTree>
    <p:extLst>
      <p:ext uri="{BB962C8B-B14F-4D97-AF65-F5344CB8AC3E}">
        <p14:creationId xmlns:p14="http://schemas.microsoft.com/office/powerpoint/2010/main" val="3919201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p:txBody>
          <a:bodyPr/>
          <a:lstStyle/>
          <a:p>
            <a:r>
              <a:rPr lang="tr-TR" dirty="0">
                <a:solidFill>
                  <a:srgbClr val="575757"/>
                </a:solidFill>
              </a:rPr>
              <a:t>“Hayır!” demek, güvenli davranışın bir göstergesidir. İstenmeyen taleplere ve tekliflere karşı “Hayır!” demeye başladıkça kişinin hayatı üzerindeki kontrol duygusu ve kendine olan güveni artar.</a:t>
            </a:r>
          </a:p>
          <a:p>
            <a:endParaRPr lang="tr-TR" dirty="0">
              <a:solidFill>
                <a:srgbClr val="575757"/>
              </a:solidFill>
            </a:endParaRPr>
          </a:p>
          <a:p>
            <a:r>
              <a:rPr lang="tr-TR" dirty="0">
                <a:solidFill>
                  <a:srgbClr val="575757"/>
                </a:solidFill>
              </a:rPr>
              <a:t>“Hayır!” demeyi öğrenemeyen kişi, madde kullanan arkadaşının madde teklifini de reddedemeyecek ve sonuçta bağımlılığın ilk adımı olan deneme basamağıyla karşı karşıya kalacaktır.</a:t>
            </a:r>
          </a:p>
          <a:p>
            <a:endParaRPr lang="tr-TR" dirty="0">
              <a:solidFill>
                <a:srgbClr val="575757"/>
              </a:solidFill>
            </a:endParaRPr>
          </a:p>
          <a:p>
            <a:endParaRPr lang="tr-TR" dirty="0"/>
          </a:p>
        </p:txBody>
      </p:sp>
    </p:spTree>
    <p:extLst>
      <p:ext uri="{BB962C8B-B14F-4D97-AF65-F5344CB8AC3E}">
        <p14:creationId xmlns:p14="http://schemas.microsoft.com/office/powerpoint/2010/main" val="3784723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a:t>Bağımlılık Tedavi Edilebilir</a:t>
            </a:r>
          </a:p>
        </p:txBody>
      </p:sp>
      <p:sp>
        <p:nvSpPr>
          <p:cNvPr id="3" name="İçerik Yer Tutucusu 2"/>
          <p:cNvSpPr>
            <a:spLocks noGrp="1"/>
          </p:cNvSpPr>
          <p:nvPr>
            <p:ph idx="1"/>
          </p:nvPr>
        </p:nvSpPr>
        <p:spPr/>
        <p:txBody>
          <a:bodyPr>
            <a:normAutofit/>
          </a:bodyPr>
          <a:lstStyle/>
          <a:p>
            <a:r>
              <a:rPr lang="tr-TR" dirty="0">
                <a:solidFill>
                  <a:srgbClr val="575757"/>
                </a:solidFill>
              </a:rPr>
              <a:t>Kullanıcılar arasında “bu hastalığın tedavisi olmadığı” yolunda bir kanı yerleşmiştir. Oysa uyuşturucu madde kullanan kişiler için zor da olsa tedavi vardır. </a:t>
            </a:r>
          </a:p>
          <a:p>
            <a:r>
              <a:rPr lang="tr-TR" dirty="0">
                <a:solidFill>
                  <a:srgbClr val="575757"/>
                </a:solidFill>
              </a:rPr>
              <a:t>Örneğin, Tedavi ilkelerini eksiksiz yerine getiren kişilerde uyuşturucu maddeyi bırakma ve “temiz kalma davranışı” sıklıkla görülmektedir. </a:t>
            </a:r>
          </a:p>
          <a:p>
            <a:r>
              <a:rPr lang="tr-TR" dirty="0">
                <a:solidFill>
                  <a:srgbClr val="575757"/>
                </a:solidFill>
              </a:rPr>
              <a:t>Bunun yanı sıra temiz kalma davranışını gösteren kişileri bekleyen en büyük risk, tekrar madde kullanımına başlamaktır. </a:t>
            </a:r>
            <a:r>
              <a:rPr lang="tr-TR" b="1" dirty="0">
                <a:solidFill>
                  <a:srgbClr val="575757"/>
                </a:solidFill>
              </a:rPr>
              <a:t>Kişi bu maddeleri bıraktıktan sonra, bir daha hiçbir zaman tekrar kullanmamalıdır. </a:t>
            </a:r>
            <a:r>
              <a:rPr lang="tr-TR" dirty="0">
                <a:solidFill>
                  <a:srgbClr val="575757"/>
                </a:solidFill>
              </a:rPr>
              <a:t>Bir kez kullanması, onun eski günlerine dönmesine ve yıkıcı sonuçlar yaşamasına neden olabilir.</a:t>
            </a:r>
          </a:p>
          <a:p>
            <a:endParaRPr lang="tr-TR" dirty="0"/>
          </a:p>
        </p:txBody>
      </p:sp>
    </p:spTree>
    <p:extLst>
      <p:ext uri="{BB962C8B-B14F-4D97-AF65-F5344CB8AC3E}">
        <p14:creationId xmlns:p14="http://schemas.microsoft.com/office/powerpoint/2010/main" val="2156390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Freeform 5"/>
          <p:cNvSpPr>
            <a:spLocks/>
          </p:cNvSpPr>
          <p:nvPr/>
        </p:nvSpPr>
        <p:spPr bwMode="auto">
          <a:xfrm flipH="1">
            <a:off x="-3" y="481947"/>
            <a:ext cx="356560" cy="829289"/>
          </a:xfrm>
          <a:custGeom>
            <a:avLst/>
            <a:gdLst>
              <a:gd name="T0" fmla="*/ 397 w 531"/>
              <a:gd name="T1" fmla="*/ 1235 h 1235"/>
              <a:gd name="T2" fmla="*/ 531 w 531"/>
              <a:gd name="T3" fmla="*/ 1235 h 1235"/>
              <a:gd name="T4" fmla="*/ 531 w 531"/>
              <a:gd name="T5" fmla="*/ 0 h 1235"/>
              <a:gd name="T6" fmla="*/ 0 w 531"/>
              <a:gd name="T7" fmla="*/ 0 h 1235"/>
              <a:gd name="T8" fmla="*/ 397 w 531"/>
              <a:gd name="T9" fmla="*/ 1235 h 1235"/>
            </a:gdLst>
            <a:ahLst/>
            <a:cxnLst>
              <a:cxn ang="0">
                <a:pos x="T0" y="T1"/>
              </a:cxn>
              <a:cxn ang="0">
                <a:pos x="T2" y="T3"/>
              </a:cxn>
              <a:cxn ang="0">
                <a:pos x="T4" y="T5"/>
              </a:cxn>
              <a:cxn ang="0">
                <a:pos x="T6" y="T7"/>
              </a:cxn>
              <a:cxn ang="0">
                <a:pos x="T8" y="T9"/>
              </a:cxn>
            </a:cxnLst>
            <a:rect l="0" t="0" r="r" b="b"/>
            <a:pathLst>
              <a:path w="531" h="1235">
                <a:moveTo>
                  <a:pt x="397" y="1235"/>
                </a:moveTo>
                <a:lnTo>
                  <a:pt x="531" y="1235"/>
                </a:lnTo>
                <a:lnTo>
                  <a:pt x="531" y="0"/>
                </a:lnTo>
                <a:lnTo>
                  <a:pt x="0" y="0"/>
                </a:lnTo>
                <a:lnTo>
                  <a:pt x="397" y="1235"/>
                </a:lnTo>
                <a:close/>
              </a:path>
            </a:pathLst>
          </a:custGeom>
          <a:solidFill>
            <a:srgbClr val="EE7430"/>
          </a:solidFill>
          <a:ln>
            <a:noFill/>
          </a:ln>
        </p:spPr>
        <p:txBody>
          <a:bodyPr vert="horz" wrap="square" lIns="91416" tIns="45708" rIns="91416" bIns="45708" numCol="1" anchor="t" anchorCtr="0" compatLnSpc="1">
            <a:prstTxWarp prst="textNoShape">
              <a:avLst/>
            </a:prstTxWarp>
          </a:bodyPr>
          <a:lstStyle/>
          <a:p>
            <a:endParaRPr lang="tr-TR" sz="2399"/>
          </a:p>
        </p:txBody>
      </p:sp>
      <p:sp>
        <p:nvSpPr>
          <p:cNvPr id="28" name="Metin kutusu 27"/>
          <p:cNvSpPr txBox="1"/>
          <p:nvPr/>
        </p:nvSpPr>
        <p:spPr>
          <a:xfrm>
            <a:off x="356557" y="388891"/>
            <a:ext cx="10985890" cy="667875"/>
          </a:xfrm>
          <a:prstGeom prst="rect">
            <a:avLst/>
          </a:prstGeom>
          <a:noFill/>
        </p:spPr>
        <p:txBody>
          <a:bodyPr wrap="square" rtlCol="0">
            <a:spAutoFit/>
          </a:bodyPr>
          <a:lstStyle/>
          <a:p>
            <a:pPr>
              <a:lnSpc>
                <a:spcPct val="85000"/>
              </a:lnSpc>
              <a:spcBef>
                <a:spcPct val="0"/>
              </a:spcBef>
            </a:pPr>
            <a:r>
              <a:rPr lang="tr-TR" sz="4400" dirty="0">
                <a:latin typeface="+mj-lt"/>
                <a:ea typeface="+mj-ea"/>
                <a:cs typeface="+mj-cs"/>
              </a:rPr>
              <a:t>Tedavinin Başarısında İki Önemli Etmen</a:t>
            </a:r>
          </a:p>
        </p:txBody>
      </p:sp>
      <p:sp>
        <p:nvSpPr>
          <p:cNvPr id="40" name="Dikdörtgen 39"/>
          <p:cNvSpPr/>
          <p:nvPr/>
        </p:nvSpPr>
        <p:spPr>
          <a:xfrm>
            <a:off x="356557" y="1972783"/>
            <a:ext cx="10985890" cy="707702"/>
          </a:xfrm>
          <a:prstGeom prst="rect">
            <a:avLst/>
          </a:prstGeom>
        </p:spPr>
        <p:txBody>
          <a:bodyPr wrap="square">
            <a:spAutoFit/>
          </a:bodyPr>
          <a:lstStyle/>
          <a:p>
            <a:r>
              <a:rPr lang="tr-TR" sz="1999" b="1" dirty="0">
                <a:solidFill>
                  <a:srgbClr val="EE7430"/>
                </a:solidFill>
              </a:rPr>
              <a:t>1. Kişinin tedavi olmayı istemesi: </a:t>
            </a:r>
          </a:p>
          <a:p>
            <a:r>
              <a:rPr lang="tr-TR" sz="1999" dirty="0">
                <a:solidFill>
                  <a:srgbClr val="575757"/>
                </a:solidFill>
              </a:rPr>
              <a:t>Eğer kişi tedavi olmayı kendisi istemiyorsa kimse ona zorla bıraktırmayı başaramaz. </a:t>
            </a:r>
          </a:p>
        </p:txBody>
      </p:sp>
      <p:sp>
        <p:nvSpPr>
          <p:cNvPr id="22" name="Dikdörtgen 21"/>
          <p:cNvSpPr/>
          <p:nvPr/>
        </p:nvSpPr>
        <p:spPr>
          <a:xfrm>
            <a:off x="356557" y="2872763"/>
            <a:ext cx="10985890" cy="1015399"/>
          </a:xfrm>
          <a:prstGeom prst="rect">
            <a:avLst/>
          </a:prstGeom>
        </p:spPr>
        <p:txBody>
          <a:bodyPr wrap="square">
            <a:spAutoFit/>
          </a:bodyPr>
          <a:lstStyle/>
          <a:p>
            <a:r>
              <a:rPr lang="tr-TR" sz="1999" b="1" dirty="0">
                <a:solidFill>
                  <a:srgbClr val="EE7430"/>
                </a:solidFill>
              </a:rPr>
              <a:t>2. Kişinin maddeyi bırakmaya kendini hazır hissetmesi:</a:t>
            </a:r>
          </a:p>
          <a:p>
            <a:r>
              <a:rPr lang="tr-TR" sz="1999" dirty="0">
                <a:solidFill>
                  <a:srgbClr val="575757"/>
                </a:solidFill>
              </a:rPr>
              <a:t>Kişi maddeyi bıraktığı zaman alışkanlıklarını ve yaşadığı ortamı değiştirmek zorunda </a:t>
            </a:r>
          </a:p>
          <a:p>
            <a:r>
              <a:rPr lang="tr-TR" sz="1999" dirty="0">
                <a:solidFill>
                  <a:srgbClr val="575757"/>
                </a:solidFill>
              </a:rPr>
              <a:t>kalabilecektir. Kişinin tüm bunlara hazırlıklı olması gerekmektedir. </a:t>
            </a:r>
          </a:p>
        </p:txBody>
      </p:sp>
      <p:sp>
        <p:nvSpPr>
          <p:cNvPr id="23" name="Dikdörtgen 22"/>
          <p:cNvSpPr/>
          <p:nvPr/>
        </p:nvSpPr>
        <p:spPr>
          <a:xfrm>
            <a:off x="356557" y="4080440"/>
            <a:ext cx="10985890" cy="1015399"/>
          </a:xfrm>
          <a:prstGeom prst="rect">
            <a:avLst/>
          </a:prstGeom>
        </p:spPr>
        <p:txBody>
          <a:bodyPr wrap="square">
            <a:spAutoFit/>
          </a:bodyPr>
          <a:lstStyle/>
          <a:p>
            <a:r>
              <a:rPr lang="tr-TR" sz="1999" dirty="0">
                <a:solidFill>
                  <a:srgbClr val="575757"/>
                </a:solidFill>
              </a:rPr>
              <a:t>Tedavi sonrası kişinin doğru bir sosyal çevre oluşturması, aile ilişkilerini daha verimli</a:t>
            </a:r>
          </a:p>
          <a:p>
            <a:r>
              <a:rPr lang="tr-TR" sz="1999" dirty="0">
                <a:solidFill>
                  <a:srgbClr val="575757"/>
                </a:solidFill>
              </a:rPr>
              <a:t>şekilde yaşaması ve yaşamının her karesini doğru etkinliklerle doldurması temiz</a:t>
            </a:r>
          </a:p>
          <a:p>
            <a:r>
              <a:rPr lang="tr-TR" sz="1999" dirty="0">
                <a:solidFill>
                  <a:srgbClr val="575757"/>
                </a:solidFill>
              </a:rPr>
              <a:t>kalma davranışının devamlılığını olumlu yönde etkileyecektir.</a:t>
            </a:r>
          </a:p>
        </p:txBody>
      </p:sp>
    </p:spTree>
    <p:extLst>
      <p:ext uri="{BB962C8B-B14F-4D97-AF65-F5344CB8AC3E}">
        <p14:creationId xmlns:p14="http://schemas.microsoft.com/office/powerpoint/2010/main" val="2770960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250" fill="hold"/>
                                        <p:tgtEl>
                                          <p:spTgt spid="26"/>
                                        </p:tgtEl>
                                        <p:attrNameLst>
                                          <p:attrName>ppt_x</p:attrName>
                                        </p:attrNameLst>
                                      </p:cBhvr>
                                      <p:tavLst>
                                        <p:tav tm="0">
                                          <p:val>
                                            <p:strVal val="0-#ppt_w/2"/>
                                          </p:val>
                                        </p:tav>
                                        <p:tav tm="100000">
                                          <p:val>
                                            <p:strVal val="#ppt_x"/>
                                          </p:val>
                                        </p:tav>
                                      </p:tavLst>
                                    </p:anim>
                                    <p:anim calcmode="lin" valueType="num">
                                      <p:cBhvr additive="base">
                                        <p:cTn id="8" dur="250" fill="hold"/>
                                        <p:tgtEl>
                                          <p:spTgt spid="26"/>
                                        </p:tgtEl>
                                        <p:attrNameLst>
                                          <p:attrName>ppt_y</p:attrName>
                                        </p:attrNameLst>
                                      </p:cBhvr>
                                      <p:tavLst>
                                        <p:tav tm="0">
                                          <p:val>
                                            <p:strVal val="#ppt_y"/>
                                          </p:val>
                                        </p:tav>
                                        <p:tav tm="100000">
                                          <p:val>
                                            <p:strVal val="#ppt_y"/>
                                          </p:val>
                                        </p:tav>
                                      </p:tavLst>
                                    </p:anim>
                                  </p:childTnLst>
                                </p:cTn>
                              </p:par>
                            </p:childTnLst>
                          </p:cTn>
                        </p:par>
                        <p:par>
                          <p:cTn id="9" fill="hold">
                            <p:stCondLst>
                              <p:cond delay="250"/>
                            </p:stCondLst>
                            <p:childTnLst>
                              <p:par>
                                <p:cTn id="10" presetID="10" presetClass="entr" presetSubtype="0" fill="hold" grpId="0" nodeType="after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250"/>
                                        <p:tgtEl>
                                          <p:spTgt spid="28"/>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250"/>
                                        <p:tgtEl>
                                          <p:spTgt spid="40"/>
                                        </p:tgtEl>
                                      </p:cBhvr>
                                    </p:animEffect>
                                  </p:childTnLst>
                                </p:cTn>
                              </p:par>
                            </p:childTnLst>
                          </p:cTn>
                        </p:par>
                        <p:par>
                          <p:cTn id="17" fill="hold">
                            <p:stCondLst>
                              <p:cond delay="750"/>
                            </p:stCondLst>
                            <p:childTnLst>
                              <p:par>
                                <p:cTn id="18" presetID="10" presetClass="entr" presetSubtype="0" fill="hold" grpId="0"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250"/>
                                        <p:tgtEl>
                                          <p:spTgt spid="22"/>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2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40" grpId="0"/>
      <p:bldP spid="22" grpId="0"/>
      <p:bldP spid="2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43E0B7D-A9DC-6CD6-56A0-CFDC5906466B}"/>
              </a:ext>
            </a:extLst>
          </p:cNvPr>
          <p:cNvSpPr>
            <a:spLocks noGrp="1"/>
          </p:cNvSpPr>
          <p:nvPr>
            <p:ph type="title"/>
          </p:nvPr>
        </p:nvSpPr>
        <p:spPr>
          <a:xfrm>
            <a:off x="1117309" y="76200"/>
            <a:ext cx="10157354" cy="688504"/>
          </a:xfrm>
        </p:spPr>
        <p:txBody>
          <a:bodyPr>
            <a:normAutofit/>
          </a:bodyPr>
          <a:lstStyle/>
          <a:p>
            <a:r>
              <a:rPr lang="tr-TR" sz="3600" dirty="0"/>
              <a:t>DSM-5 Tanı Ölçütleri Başvuru El Kitabı</a:t>
            </a:r>
          </a:p>
        </p:txBody>
      </p:sp>
      <p:sp>
        <p:nvSpPr>
          <p:cNvPr id="3" name="İçerik Yer Tutucusu 2">
            <a:extLst>
              <a:ext uri="{FF2B5EF4-FFF2-40B4-BE49-F238E27FC236}">
                <a16:creationId xmlns:a16="http://schemas.microsoft.com/office/drawing/2014/main" id="{5BCED07B-0624-A07F-EA10-D1CF5F449711}"/>
              </a:ext>
            </a:extLst>
          </p:cNvPr>
          <p:cNvSpPr>
            <a:spLocks noGrp="1"/>
          </p:cNvSpPr>
          <p:nvPr>
            <p:ph idx="1"/>
          </p:nvPr>
        </p:nvSpPr>
        <p:spPr>
          <a:xfrm>
            <a:off x="1117309" y="1124744"/>
            <a:ext cx="10157354" cy="5400600"/>
          </a:xfrm>
        </p:spPr>
        <p:txBody>
          <a:bodyPr>
            <a:normAutofit fontScale="70000" lnSpcReduction="20000"/>
          </a:bodyPr>
          <a:lstStyle/>
          <a:p>
            <a:r>
              <a:rPr lang="tr-TR" dirty="0"/>
              <a:t>Amerikan Psikiyatri Birliğinin belirlediği </a:t>
            </a:r>
            <a:r>
              <a:rPr lang="tr-TR" dirty="0" err="1"/>
              <a:t>Mental</a:t>
            </a:r>
            <a:r>
              <a:rPr lang="tr-TR" dirty="0"/>
              <a:t> Bozuklukların Tanı Ölçütleri (DSM-5) Başvuru El Kitabı’na göre madde kullanım bozukluğu aşağıdaki şekilde tanımlanmaktadır.</a:t>
            </a:r>
            <a:br>
              <a:rPr lang="tr-TR" dirty="0"/>
            </a:br>
            <a:endParaRPr lang="tr-TR" dirty="0"/>
          </a:p>
          <a:p>
            <a:pPr>
              <a:buFont typeface="Wingdings" panose="05000000000000000000" pitchFamily="2" charset="2"/>
              <a:buChar char="q"/>
            </a:pPr>
            <a:r>
              <a:rPr lang="tr-TR" i="1" dirty="0"/>
              <a:t>12 aylık bir süre içinde, aşağıdakilerden </a:t>
            </a:r>
            <a:r>
              <a:rPr lang="tr-TR" b="1" i="1" dirty="0"/>
              <a:t>en az ikisi </a:t>
            </a:r>
            <a:r>
              <a:rPr lang="tr-TR" i="1" dirty="0"/>
              <a:t>ile kendini gösteren, klinik açıdan belirgin bir sıkıntıya ya da işlevsellikte düşmeye yol açan, sorunlu bir madde kullanım örüntüsü:</a:t>
            </a:r>
          </a:p>
          <a:p>
            <a:r>
              <a:rPr lang="tr-TR" dirty="0"/>
              <a:t>1. Çoğu kez istendiğinden daha büyük ölçüde ya da daha </a:t>
            </a:r>
            <a:r>
              <a:rPr lang="tr-TR" b="1" dirty="0"/>
              <a:t>uzun süreli </a:t>
            </a:r>
            <a:r>
              <a:rPr lang="tr-TR" dirty="0"/>
              <a:t>olarak madde alınır.</a:t>
            </a:r>
          </a:p>
          <a:p>
            <a:r>
              <a:rPr lang="tr-TR" dirty="0"/>
              <a:t>2. Madde kullanmayı bırakmak, denetim altında tutmak için </a:t>
            </a:r>
            <a:r>
              <a:rPr lang="tr-TR" b="1" dirty="0"/>
              <a:t>sürekli bir istek </a:t>
            </a:r>
            <a:r>
              <a:rPr lang="tr-TR" dirty="0"/>
              <a:t>ya da sonuç vermeyen çabalar vardır.</a:t>
            </a:r>
          </a:p>
          <a:p>
            <a:r>
              <a:rPr lang="tr-TR" dirty="0"/>
              <a:t>3. Madde elde etmek, madde kullanmak ya da yarattığı etkilerden kurtulmak için gerekli etkinliklere </a:t>
            </a:r>
            <a:r>
              <a:rPr lang="tr-TR" b="1" dirty="0"/>
              <a:t>çok zaman ayrılır</a:t>
            </a:r>
            <a:r>
              <a:rPr lang="tr-TR" dirty="0"/>
              <a:t>.</a:t>
            </a:r>
          </a:p>
          <a:p>
            <a:r>
              <a:rPr lang="tr-TR" dirty="0"/>
              <a:t>4. Madde kullanmak için çok </a:t>
            </a:r>
            <a:r>
              <a:rPr lang="tr-TR" b="1" dirty="0"/>
              <a:t>büyük bir istek duyma </a:t>
            </a:r>
            <a:r>
              <a:rPr lang="tr-TR" dirty="0"/>
              <a:t>ya da kendini zorlanmış hissetme durumu söz konusudur.</a:t>
            </a:r>
          </a:p>
          <a:p>
            <a:r>
              <a:rPr lang="tr-TR" dirty="0"/>
              <a:t>5. İşte, okulda ya da evdeki konumunun gereği olan başlıca yükümlülüklerini yerine getirememe ile sonuçlanan, </a:t>
            </a:r>
            <a:r>
              <a:rPr lang="tr-TR" b="1" dirty="0"/>
              <a:t>yineleyici madde kullanımı </a:t>
            </a:r>
            <a:r>
              <a:rPr lang="tr-TR" dirty="0"/>
              <a:t>vardır.</a:t>
            </a:r>
          </a:p>
          <a:p>
            <a:r>
              <a:rPr lang="tr-TR" dirty="0"/>
              <a:t>6. Madde etkilerinin neden olduğu yineleyici, toplumsal ya da kişilerarası sorunlar olmasına karşın </a:t>
            </a:r>
            <a:r>
              <a:rPr lang="tr-TR" b="1" dirty="0"/>
              <a:t>madde kullanımını sürdürme </a:t>
            </a:r>
            <a:r>
              <a:rPr lang="tr-TR" dirty="0"/>
              <a:t>durumu söz konusudur.</a:t>
            </a:r>
          </a:p>
          <a:p>
            <a:endParaRPr lang="tr-TR" dirty="0"/>
          </a:p>
        </p:txBody>
      </p:sp>
    </p:spTree>
    <p:extLst>
      <p:ext uri="{BB962C8B-B14F-4D97-AF65-F5344CB8AC3E}">
        <p14:creationId xmlns:p14="http://schemas.microsoft.com/office/powerpoint/2010/main" val="818772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687376E1-EE35-3F11-013B-25729A605B20}"/>
              </a:ext>
            </a:extLst>
          </p:cNvPr>
          <p:cNvSpPr>
            <a:spLocks noGrp="1"/>
          </p:cNvSpPr>
          <p:nvPr>
            <p:ph idx="1"/>
          </p:nvPr>
        </p:nvSpPr>
        <p:spPr>
          <a:xfrm>
            <a:off x="1117309" y="583096"/>
            <a:ext cx="10157354" cy="5870240"/>
          </a:xfrm>
        </p:spPr>
        <p:txBody>
          <a:bodyPr>
            <a:normAutofit fontScale="92500" lnSpcReduction="10000"/>
          </a:bodyPr>
          <a:lstStyle/>
          <a:p>
            <a:r>
              <a:rPr lang="tr-TR" dirty="0"/>
              <a:t>7. Madde kullanımından ötürü önemli birtakım toplumsal, işle ilgili faaliyetlerin, eğlenme-dinlenme </a:t>
            </a:r>
            <a:r>
              <a:rPr lang="tr-TR" b="1" dirty="0"/>
              <a:t>etkinliklerinin bırakılması </a:t>
            </a:r>
            <a:r>
              <a:rPr lang="tr-TR" dirty="0"/>
              <a:t>ya da azaltılması söz konusudur.</a:t>
            </a:r>
          </a:p>
          <a:p>
            <a:r>
              <a:rPr lang="tr-TR" dirty="0"/>
              <a:t>8. Maddenin tekrar eden bedensel ya da ruhsal bir sorunu olduğu bilgisine karşın madde kullanımı </a:t>
            </a:r>
            <a:r>
              <a:rPr lang="tr-TR" b="1" dirty="0"/>
              <a:t>sürdürülür.</a:t>
            </a:r>
          </a:p>
          <a:p>
            <a:r>
              <a:rPr lang="tr-TR" dirty="0"/>
              <a:t>9. Aşağıdakilerden biriyle tanımlanabilecek bir dayanıklılık (</a:t>
            </a:r>
            <a:r>
              <a:rPr lang="tr-TR" b="1" dirty="0"/>
              <a:t>tolerans</a:t>
            </a:r>
            <a:r>
              <a:rPr lang="tr-TR" dirty="0"/>
              <a:t>) gelişmiş olması söz konusudur:</a:t>
            </a:r>
            <a:br>
              <a:rPr lang="tr-TR" dirty="0"/>
            </a:br>
            <a:r>
              <a:rPr lang="tr-TR" dirty="0"/>
              <a:t>A. Sarhoşluk ya da istenen etkiyi sağlamak için belirgin olarak artan ölçülerde madde kullanma gereksinimi</a:t>
            </a:r>
            <a:br>
              <a:rPr lang="tr-TR" dirty="0"/>
            </a:br>
            <a:r>
              <a:rPr lang="tr-TR" dirty="0"/>
              <a:t>B. Aynı ölçüde madde kullanımının sürdürülmesine karşın, belirgin olarak daha az etki sağlanması.</a:t>
            </a:r>
          </a:p>
          <a:p>
            <a:r>
              <a:rPr lang="tr-TR" dirty="0"/>
              <a:t>10. Aşağıdakilerden biriyle tanımlandığı üzere, </a:t>
            </a:r>
            <a:r>
              <a:rPr lang="tr-TR" b="1" dirty="0"/>
              <a:t>yoksunluk</a:t>
            </a:r>
            <a:r>
              <a:rPr lang="tr-TR" dirty="0"/>
              <a:t> gelişmiş olması:</a:t>
            </a:r>
            <a:br>
              <a:rPr lang="tr-TR" dirty="0"/>
            </a:br>
            <a:r>
              <a:rPr lang="tr-TR" dirty="0"/>
              <a:t>A. Maddeye özgü yoksunluk sendromu</a:t>
            </a:r>
            <a:br>
              <a:rPr lang="tr-TR" dirty="0"/>
            </a:br>
            <a:r>
              <a:rPr lang="tr-TR" dirty="0"/>
              <a:t>B. Yoksunluk belirtilerinden kurtulmak ya da kaçınmak için madde (veya yakından ilişkili bir madde) alma.</a:t>
            </a:r>
          </a:p>
          <a:p>
            <a:endParaRPr lang="tr-TR" dirty="0"/>
          </a:p>
        </p:txBody>
      </p:sp>
    </p:spTree>
    <p:extLst>
      <p:ext uri="{BB962C8B-B14F-4D97-AF65-F5344CB8AC3E}">
        <p14:creationId xmlns:p14="http://schemas.microsoft.com/office/powerpoint/2010/main" val="2294319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333772" y="2132856"/>
            <a:ext cx="3351927" cy="1296144"/>
          </a:xfrm>
        </p:spPr>
        <p:txBody>
          <a:bodyPr rtlCol="0">
            <a:normAutofit fontScale="90000"/>
          </a:bodyPr>
          <a:lstStyle/>
          <a:p>
            <a:r>
              <a:rPr lang="tr-TR" dirty="0"/>
              <a:t>ÖZET</a:t>
            </a:r>
            <a:br>
              <a:rPr lang="tr-TR" dirty="0"/>
            </a:br>
            <a:br>
              <a:rPr lang="tr-TR" dirty="0"/>
            </a:br>
            <a:r>
              <a:rPr lang="en-US" dirty="0"/>
              <a:t>Bir </a:t>
            </a:r>
            <a:r>
              <a:rPr lang="en-US" dirty="0" err="1"/>
              <a:t>Kişi</a:t>
            </a:r>
            <a:r>
              <a:rPr lang="en-US" dirty="0"/>
              <a:t> Ne Zaman Bağımlı </a:t>
            </a:r>
            <a:r>
              <a:rPr lang="en-US" dirty="0" err="1"/>
              <a:t>Sayılır</a:t>
            </a:r>
            <a:r>
              <a:rPr lang="en-US" dirty="0"/>
              <a:t>?</a:t>
            </a:r>
            <a:br>
              <a:rPr lang="en-US" dirty="0"/>
            </a:br>
            <a:endParaRPr lang="en-US" dirty="0"/>
          </a:p>
        </p:txBody>
      </p:sp>
      <p:sp>
        <p:nvSpPr>
          <p:cNvPr id="3" name="İçerik Yer Tutucusu 2"/>
          <p:cNvSpPr>
            <a:spLocks noGrp="1"/>
          </p:cNvSpPr>
          <p:nvPr>
            <p:ph idx="1"/>
          </p:nvPr>
        </p:nvSpPr>
        <p:spPr>
          <a:xfrm>
            <a:off x="4006180" y="482600"/>
            <a:ext cx="7268483" cy="6042744"/>
          </a:xfrm>
        </p:spPr>
        <p:txBody>
          <a:bodyPr rtlCol="0">
            <a:normAutofit fontScale="92500" lnSpcReduction="10000"/>
          </a:bodyPr>
          <a:lstStyle/>
          <a:p>
            <a:pPr rtl="0"/>
            <a:r>
              <a:rPr lang="en-US" dirty="0" err="1"/>
              <a:t>Kullanılan</a:t>
            </a:r>
            <a:r>
              <a:rPr lang="en-US" dirty="0"/>
              <a:t> </a:t>
            </a:r>
            <a:r>
              <a:rPr lang="en-US" dirty="0" err="1"/>
              <a:t>madde</a:t>
            </a:r>
            <a:r>
              <a:rPr lang="en-US" dirty="0"/>
              <a:t> </a:t>
            </a:r>
            <a:r>
              <a:rPr lang="en-US" dirty="0" err="1"/>
              <a:t>miktarının</a:t>
            </a:r>
            <a:r>
              <a:rPr lang="en-US" dirty="0"/>
              <a:t>, </a:t>
            </a:r>
            <a:r>
              <a:rPr lang="en-US" dirty="0" err="1"/>
              <a:t>aynı</a:t>
            </a:r>
            <a:r>
              <a:rPr lang="en-US" dirty="0"/>
              <a:t> </a:t>
            </a:r>
            <a:r>
              <a:rPr lang="en-US" dirty="0" err="1"/>
              <a:t>etkiyi</a:t>
            </a:r>
            <a:r>
              <a:rPr lang="en-US" dirty="0"/>
              <a:t> </a:t>
            </a:r>
            <a:r>
              <a:rPr lang="en-US" dirty="0" err="1"/>
              <a:t>sağlamak</a:t>
            </a:r>
            <a:r>
              <a:rPr lang="en-US" dirty="0"/>
              <a:t> </a:t>
            </a:r>
            <a:r>
              <a:rPr lang="en-US" dirty="0" err="1"/>
              <a:t>amacıyla</a:t>
            </a:r>
            <a:r>
              <a:rPr lang="en-US" dirty="0"/>
              <a:t> </a:t>
            </a:r>
            <a:r>
              <a:rPr lang="en-US" dirty="0" err="1"/>
              <a:t>giderek</a:t>
            </a:r>
            <a:r>
              <a:rPr lang="en-US" dirty="0"/>
              <a:t> </a:t>
            </a:r>
            <a:r>
              <a:rPr lang="en-US" dirty="0" err="1"/>
              <a:t>arttırılması</a:t>
            </a:r>
            <a:endParaRPr lang="en-US" dirty="0"/>
          </a:p>
          <a:p>
            <a:pPr rtl="0"/>
            <a:r>
              <a:rPr lang="en-US" dirty="0" err="1"/>
              <a:t>Madde</a:t>
            </a:r>
            <a:r>
              <a:rPr lang="en-US" dirty="0"/>
              <a:t> </a:t>
            </a:r>
            <a:r>
              <a:rPr lang="en-US" dirty="0" err="1"/>
              <a:t>kesildiğinde</a:t>
            </a:r>
            <a:r>
              <a:rPr lang="en-US" dirty="0"/>
              <a:t> </a:t>
            </a:r>
            <a:r>
              <a:rPr lang="en-US" dirty="0" err="1"/>
              <a:t>ya</a:t>
            </a:r>
            <a:r>
              <a:rPr lang="en-US" dirty="0"/>
              <a:t> da </a:t>
            </a:r>
            <a:r>
              <a:rPr lang="en-US" dirty="0" err="1"/>
              <a:t>azaltıldığında</a:t>
            </a:r>
            <a:r>
              <a:rPr lang="en-US" dirty="0"/>
              <a:t> </a:t>
            </a:r>
            <a:r>
              <a:rPr lang="en-US" dirty="0" err="1"/>
              <a:t>fiziksel</a:t>
            </a:r>
            <a:r>
              <a:rPr lang="en-US" dirty="0"/>
              <a:t> </a:t>
            </a:r>
            <a:r>
              <a:rPr lang="en-US" dirty="0" err="1"/>
              <a:t>ve</a:t>
            </a:r>
            <a:r>
              <a:rPr lang="en-US" dirty="0"/>
              <a:t> </a:t>
            </a:r>
            <a:r>
              <a:rPr lang="en-US" dirty="0" err="1"/>
              <a:t>ruhsal</a:t>
            </a:r>
            <a:r>
              <a:rPr lang="en-US" dirty="0"/>
              <a:t> </a:t>
            </a:r>
            <a:r>
              <a:rPr lang="en-US" dirty="0" err="1"/>
              <a:t>yoksunluk</a:t>
            </a:r>
            <a:r>
              <a:rPr lang="en-US" dirty="0"/>
              <a:t> </a:t>
            </a:r>
            <a:r>
              <a:rPr lang="en-US" dirty="0" err="1"/>
              <a:t>belirtilerinin</a:t>
            </a:r>
            <a:r>
              <a:rPr lang="en-US" dirty="0"/>
              <a:t> </a:t>
            </a:r>
            <a:r>
              <a:rPr lang="en-US" dirty="0" err="1"/>
              <a:t>ortaya</a:t>
            </a:r>
            <a:r>
              <a:rPr lang="en-US" dirty="0"/>
              <a:t> </a:t>
            </a:r>
            <a:r>
              <a:rPr lang="en-US" dirty="0" err="1"/>
              <a:t>çıkması</a:t>
            </a:r>
            <a:endParaRPr lang="en-US" dirty="0"/>
          </a:p>
          <a:p>
            <a:pPr rtl="0"/>
            <a:r>
              <a:rPr lang="en-US" dirty="0" err="1"/>
              <a:t>Madde</a:t>
            </a:r>
            <a:r>
              <a:rPr lang="en-US" dirty="0"/>
              <a:t> </a:t>
            </a:r>
            <a:r>
              <a:rPr lang="en-US" dirty="0" err="1"/>
              <a:t>kullanımını</a:t>
            </a:r>
            <a:r>
              <a:rPr lang="en-US" dirty="0"/>
              <a:t> </a:t>
            </a:r>
            <a:r>
              <a:rPr lang="en-US" dirty="0" err="1"/>
              <a:t>denetlemek</a:t>
            </a:r>
            <a:r>
              <a:rPr lang="en-US" dirty="0"/>
              <a:t> </a:t>
            </a:r>
            <a:r>
              <a:rPr lang="en-US" dirty="0" err="1"/>
              <a:t>ya</a:t>
            </a:r>
            <a:r>
              <a:rPr lang="en-US" dirty="0"/>
              <a:t> da </a:t>
            </a:r>
            <a:r>
              <a:rPr lang="en-US" dirty="0" err="1"/>
              <a:t>bırakmak</a:t>
            </a:r>
            <a:r>
              <a:rPr lang="en-US" dirty="0"/>
              <a:t> </a:t>
            </a:r>
            <a:r>
              <a:rPr lang="en-US" dirty="0" err="1"/>
              <a:t>için</a:t>
            </a:r>
            <a:r>
              <a:rPr lang="en-US" dirty="0"/>
              <a:t> </a:t>
            </a:r>
            <a:r>
              <a:rPr lang="en-US" dirty="0" err="1"/>
              <a:t>gösterilen</a:t>
            </a:r>
            <a:r>
              <a:rPr lang="en-US" dirty="0"/>
              <a:t> </a:t>
            </a:r>
            <a:r>
              <a:rPr lang="en-US" dirty="0" err="1"/>
              <a:t>çabanın</a:t>
            </a:r>
            <a:r>
              <a:rPr lang="en-US" dirty="0"/>
              <a:t> </a:t>
            </a:r>
            <a:r>
              <a:rPr lang="en-US" dirty="0" err="1"/>
              <a:t>sürekli</a:t>
            </a:r>
            <a:r>
              <a:rPr lang="en-US" dirty="0"/>
              <a:t> </a:t>
            </a:r>
            <a:r>
              <a:rPr lang="en-US" dirty="0" err="1"/>
              <a:t>boşa</a:t>
            </a:r>
            <a:r>
              <a:rPr lang="en-US" dirty="0"/>
              <a:t> </a:t>
            </a:r>
            <a:r>
              <a:rPr lang="en-US" dirty="0" err="1"/>
              <a:t>çıkması</a:t>
            </a:r>
            <a:endParaRPr lang="en-US" dirty="0"/>
          </a:p>
          <a:p>
            <a:pPr rtl="0"/>
            <a:r>
              <a:rPr lang="en-US" dirty="0" err="1"/>
              <a:t>Maddeyi</a:t>
            </a:r>
            <a:r>
              <a:rPr lang="en-US" dirty="0"/>
              <a:t> </a:t>
            </a:r>
            <a:r>
              <a:rPr lang="en-US" dirty="0" err="1"/>
              <a:t>sağlamak</a:t>
            </a:r>
            <a:r>
              <a:rPr lang="en-US" dirty="0"/>
              <a:t>, </a:t>
            </a:r>
            <a:r>
              <a:rPr lang="en-US" dirty="0" err="1"/>
              <a:t>kullanmak</a:t>
            </a:r>
            <a:r>
              <a:rPr lang="en-US" dirty="0"/>
              <a:t> </a:t>
            </a:r>
            <a:r>
              <a:rPr lang="en-US" dirty="0" err="1"/>
              <a:t>ya</a:t>
            </a:r>
            <a:r>
              <a:rPr lang="en-US" dirty="0"/>
              <a:t> da </a:t>
            </a:r>
            <a:r>
              <a:rPr lang="en-US" dirty="0" err="1"/>
              <a:t>bırakmak</a:t>
            </a:r>
            <a:r>
              <a:rPr lang="en-US" dirty="0"/>
              <a:t> </a:t>
            </a:r>
            <a:r>
              <a:rPr lang="en-US" dirty="0" err="1"/>
              <a:t>için</a:t>
            </a:r>
            <a:r>
              <a:rPr lang="en-US" dirty="0"/>
              <a:t> </a:t>
            </a:r>
            <a:r>
              <a:rPr lang="en-US" dirty="0" err="1"/>
              <a:t>çok</a:t>
            </a:r>
            <a:r>
              <a:rPr lang="en-US" dirty="0"/>
              <a:t> </a:t>
            </a:r>
            <a:r>
              <a:rPr lang="en-US" dirty="0" err="1"/>
              <a:t>fazla</a:t>
            </a:r>
            <a:r>
              <a:rPr lang="en-US" dirty="0"/>
              <a:t> zaman </a:t>
            </a:r>
            <a:r>
              <a:rPr lang="en-US" dirty="0" err="1"/>
              <a:t>harcanması</a:t>
            </a:r>
            <a:endParaRPr lang="en-US" dirty="0"/>
          </a:p>
          <a:p>
            <a:pPr rtl="0"/>
            <a:r>
              <a:rPr lang="en-US" dirty="0" err="1"/>
              <a:t>Sosyal</a:t>
            </a:r>
            <a:r>
              <a:rPr lang="en-US" dirty="0"/>
              <a:t>, </a:t>
            </a:r>
            <a:r>
              <a:rPr lang="en-US" dirty="0" err="1"/>
              <a:t>mesleki</a:t>
            </a:r>
            <a:r>
              <a:rPr lang="en-US" dirty="0"/>
              <a:t> </a:t>
            </a:r>
            <a:r>
              <a:rPr lang="en-US" dirty="0" err="1"/>
              <a:t>ve</a:t>
            </a:r>
            <a:r>
              <a:rPr lang="en-US" dirty="0"/>
              <a:t> </a:t>
            </a:r>
            <a:r>
              <a:rPr lang="en-US" dirty="0" err="1"/>
              <a:t>kişisel</a:t>
            </a:r>
            <a:r>
              <a:rPr lang="en-US" dirty="0"/>
              <a:t> </a:t>
            </a:r>
            <a:r>
              <a:rPr lang="en-US" dirty="0" err="1"/>
              <a:t>etkinliklerin</a:t>
            </a:r>
            <a:r>
              <a:rPr lang="en-US" dirty="0"/>
              <a:t> </a:t>
            </a:r>
            <a:r>
              <a:rPr lang="en-US" dirty="0" err="1"/>
              <a:t>madde</a:t>
            </a:r>
            <a:r>
              <a:rPr lang="en-US" dirty="0"/>
              <a:t> </a:t>
            </a:r>
            <a:r>
              <a:rPr lang="en-US" dirty="0" err="1"/>
              <a:t>kullanımı</a:t>
            </a:r>
            <a:r>
              <a:rPr lang="en-US" dirty="0"/>
              <a:t> </a:t>
            </a:r>
            <a:r>
              <a:rPr lang="en-US" dirty="0" err="1"/>
              <a:t>nedeni</a:t>
            </a:r>
            <a:r>
              <a:rPr lang="en-US" dirty="0"/>
              <a:t> </a:t>
            </a:r>
            <a:r>
              <a:rPr lang="en-US" dirty="0" err="1"/>
              <a:t>ile</a:t>
            </a:r>
            <a:r>
              <a:rPr lang="en-US" dirty="0"/>
              <a:t> </a:t>
            </a:r>
            <a:r>
              <a:rPr lang="en-US" dirty="0" err="1"/>
              <a:t>azaltılması</a:t>
            </a:r>
            <a:r>
              <a:rPr lang="en-US" dirty="0"/>
              <a:t> </a:t>
            </a:r>
            <a:r>
              <a:rPr lang="en-US" dirty="0" err="1"/>
              <a:t>ya</a:t>
            </a:r>
            <a:r>
              <a:rPr lang="en-US" dirty="0"/>
              <a:t> da </a:t>
            </a:r>
            <a:r>
              <a:rPr lang="en-US" dirty="0" err="1"/>
              <a:t>tamamen</a:t>
            </a:r>
            <a:r>
              <a:rPr lang="en-US" dirty="0"/>
              <a:t> </a:t>
            </a:r>
            <a:r>
              <a:rPr lang="en-US" dirty="0" err="1"/>
              <a:t>bırakılması</a:t>
            </a:r>
            <a:endParaRPr lang="en-US" dirty="0"/>
          </a:p>
          <a:p>
            <a:pPr rtl="0"/>
            <a:r>
              <a:rPr lang="en-US" dirty="0" err="1"/>
              <a:t>Fiziksel</a:t>
            </a:r>
            <a:r>
              <a:rPr lang="en-US" dirty="0"/>
              <a:t> </a:t>
            </a:r>
            <a:r>
              <a:rPr lang="en-US" dirty="0" err="1"/>
              <a:t>ya</a:t>
            </a:r>
            <a:r>
              <a:rPr lang="en-US" dirty="0"/>
              <a:t> da </a:t>
            </a:r>
            <a:r>
              <a:rPr lang="en-US" dirty="0" err="1"/>
              <a:t>ruhsal</a:t>
            </a:r>
            <a:r>
              <a:rPr lang="en-US" dirty="0"/>
              <a:t> </a:t>
            </a:r>
            <a:r>
              <a:rPr lang="en-US" dirty="0" err="1"/>
              <a:t>sorunlara</a:t>
            </a:r>
            <a:r>
              <a:rPr lang="en-US" dirty="0"/>
              <a:t> </a:t>
            </a:r>
            <a:r>
              <a:rPr lang="en-US" dirty="0" err="1"/>
              <a:t>yol</a:t>
            </a:r>
            <a:r>
              <a:rPr lang="en-US" dirty="0"/>
              <a:t> </a:t>
            </a:r>
            <a:r>
              <a:rPr lang="en-US" dirty="0" err="1"/>
              <a:t>açmasına</a:t>
            </a:r>
            <a:r>
              <a:rPr lang="en-US" dirty="0"/>
              <a:t> </a:t>
            </a:r>
            <a:r>
              <a:rPr lang="en-US" dirty="0" err="1"/>
              <a:t>rağmen</a:t>
            </a:r>
            <a:r>
              <a:rPr lang="en-US" dirty="0"/>
              <a:t> </a:t>
            </a:r>
            <a:r>
              <a:rPr lang="en-US" dirty="0" err="1"/>
              <a:t>madde</a:t>
            </a:r>
            <a:r>
              <a:rPr lang="en-US" dirty="0"/>
              <a:t> </a:t>
            </a:r>
            <a:r>
              <a:rPr lang="en-US" dirty="0" err="1"/>
              <a:t>kullanımına</a:t>
            </a:r>
            <a:r>
              <a:rPr lang="en-US" dirty="0"/>
              <a:t> </a:t>
            </a:r>
            <a:r>
              <a:rPr lang="en-US" dirty="0" err="1"/>
              <a:t>devam</a:t>
            </a:r>
            <a:r>
              <a:rPr lang="en-US" dirty="0"/>
              <a:t> </a:t>
            </a:r>
            <a:r>
              <a:rPr lang="en-US" dirty="0" err="1"/>
              <a:t>edilmesi</a:t>
            </a:r>
            <a:endParaRPr lang="en-US" dirty="0"/>
          </a:p>
          <a:p>
            <a:pPr rtl="0"/>
            <a:r>
              <a:rPr lang="en-US" dirty="0" err="1"/>
              <a:t>Kişinin</a:t>
            </a:r>
            <a:r>
              <a:rPr lang="en-US" dirty="0"/>
              <a:t> </a:t>
            </a:r>
            <a:r>
              <a:rPr lang="en-US" dirty="0" err="1"/>
              <a:t>tasarladığından</a:t>
            </a:r>
            <a:r>
              <a:rPr lang="en-US" dirty="0"/>
              <a:t> </a:t>
            </a:r>
            <a:r>
              <a:rPr lang="en-US" dirty="0" err="1"/>
              <a:t>daha</a:t>
            </a:r>
            <a:r>
              <a:rPr lang="en-US" dirty="0"/>
              <a:t> </a:t>
            </a:r>
            <a:r>
              <a:rPr lang="en-US" dirty="0" err="1"/>
              <a:t>fazla</a:t>
            </a:r>
            <a:r>
              <a:rPr lang="en-US" dirty="0"/>
              <a:t> </a:t>
            </a:r>
            <a:r>
              <a:rPr lang="en-US" dirty="0" err="1"/>
              <a:t>madde</a:t>
            </a:r>
            <a:r>
              <a:rPr lang="en-US" dirty="0"/>
              <a:t> </a:t>
            </a:r>
            <a:r>
              <a:rPr lang="en-US" dirty="0" err="1"/>
              <a:t>kullanması</a:t>
            </a:r>
            <a:endParaRPr lang="en-US" dirty="0"/>
          </a:p>
          <a:p>
            <a:pPr rtl="0"/>
            <a:endParaRPr lang="en-US" dirty="0"/>
          </a:p>
        </p:txBody>
      </p:sp>
    </p:spTree>
    <p:extLst>
      <p:ext uri="{BB962C8B-B14F-4D97-AF65-F5344CB8AC3E}">
        <p14:creationId xmlns:p14="http://schemas.microsoft.com/office/powerpoint/2010/main" val="1750688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CC6C62-5EC7-6C7C-718C-06F7179AC3AB}"/>
              </a:ext>
            </a:extLst>
          </p:cNvPr>
          <p:cNvSpPr>
            <a:spLocks noGrp="1"/>
          </p:cNvSpPr>
          <p:nvPr>
            <p:ph type="title"/>
          </p:nvPr>
        </p:nvSpPr>
        <p:spPr>
          <a:xfrm>
            <a:off x="1002162" y="116632"/>
            <a:ext cx="10292819" cy="609600"/>
          </a:xfrm>
        </p:spPr>
        <p:txBody>
          <a:bodyPr/>
          <a:lstStyle/>
          <a:p>
            <a:r>
              <a:rPr lang="tr-TR" sz="3600" dirty="0"/>
              <a:t>Madde bağımlılığı belirtileri</a:t>
            </a:r>
            <a:endParaRPr lang="tr-TR" dirty="0"/>
          </a:p>
        </p:txBody>
      </p:sp>
      <p:sp>
        <p:nvSpPr>
          <p:cNvPr id="3" name="İçerik Yer Tutucusu 2">
            <a:extLst>
              <a:ext uri="{FF2B5EF4-FFF2-40B4-BE49-F238E27FC236}">
                <a16:creationId xmlns:a16="http://schemas.microsoft.com/office/drawing/2014/main" id="{1C4BF730-2B20-67CA-11B3-D29B28E9B330}"/>
              </a:ext>
            </a:extLst>
          </p:cNvPr>
          <p:cNvSpPr>
            <a:spLocks noGrp="1"/>
          </p:cNvSpPr>
          <p:nvPr>
            <p:ph idx="1"/>
          </p:nvPr>
        </p:nvSpPr>
        <p:spPr>
          <a:xfrm>
            <a:off x="981844" y="908720"/>
            <a:ext cx="10292819" cy="5688632"/>
          </a:xfrm>
        </p:spPr>
        <p:txBody>
          <a:bodyPr>
            <a:normAutofit fontScale="62500" lnSpcReduction="20000"/>
          </a:bodyPr>
          <a:lstStyle/>
          <a:p>
            <a:r>
              <a:rPr lang="tr-TR" dirty="0"/>
              <a:t>DSM-5 Tanı Ölçütleri Başvuru El Kitabı’na göre </a:t>
            </a:r>
            <a:r>
              <a:rPr lang="tr-TR" b="1" dirty="0"/>
              <a:t>madde yoksunluğu </a:t>
            </a:r>
            <a:r>
              <a:rPr lang="tr-TR" dirty="0"/>
              <a:t>şu şekilde tanımlanmaktadır:</a:t>
            </a:r>
          </a:p>
          <a:p>
            <a:r>
              <a:rPr lang="tr-TR" dirty="0"/>
              <a:t>A. Aşırı ölçüde ve uzun süreli (genellikle, en az birkaç ay süresince, her gün ya da neredeyse her gün kullanım) madde kullanımının bırakılması.</a:t>
            </a:r>
            <a:br>
              <a:rPr lang="tr-TR" dirty="0"/>
            </a:br>
            <a:r>
              <a:rPr lang="tr-TR" dirty="0"/>
              <a:t>B. A tanı ölçütünde tanımlanan madde kullanımının bırakılmasının ardından, yaklaşık bir hafta geçtikten sonra, aşağıdaki üç (ya da daha çok) belirti ya da bulgunun gelişmesi:</a:t>
            </a:r>
          </a:p>
          <a:p>
            <a:r>
              <a:rPr lang="tr-TR" b="1" dirty="0"/>
              <a:t>Kolay kızma, öfke ya da saldırganlık</a:t>
            </a:r>
          </a:p>
          <a:p>
            <a:r>
              <a:rPr lang="tr-TR" b="1" dirty="0"/>
              <a:t>Sinirlilik ya da bunaltı</a:t>
            </a:r>
          </a:p>
          <a:p>
            <a:r>
              <a:rPr lang="tr-TR" b="1" dirty="0"/>
              <a:t>Uyku sorunu </a:t>
            </a:r>
            <a:r>
              <a:rPr lang="tr-TR" dirty="0"/>
              <a:t>(Örneğin; uykusuzluk, rahatsız edici düşler)</a:t>
            </a:r>
          </a:p>
          <a:p>
            <a:r>
              <a:rPr lang="tr-TR" b="1" dirty="0"/>
              <a:t>Yeme isteğinde azalma ya da kilo verme</a:t>
            </a:r>
          </a:p>
          <a:p>
            <a:r>
              <a:rPr lang="tr-TR" b="1" dirty="0"/>
              <a:t>Huzursuzluk</a:t>
            </a:r>
          </a:p>
          <a:p>
            <a:r>
              <a:rPr lang="tr-TR" b="1" dirty="0"/>
              <a:t>Çökmek</a:t>
            </a:r>
          </a:p>
          <a:p>
            <a:r>
              <a:rPr lang="tr-TR" dirty="0"/>
              <a:t>Belirgin rahatsızlığa neden olan, şu bedensel belirtilerden en az biri: </a:t>
            </a:r>
            <a:r>
              <a:rPr lang="tr-TR" b="1" dirty="0"/>
              <a:t>Karın ağrısı, sarsılma/titremeler, terleme, ateş, ürperme ya da baş ağrısı.</a:t>
            </a:r>
          </a:p>
          <a:p>
            <a:r>
              <a:rPr lang="tr-TR" dirty="0"/>
              <a:t>C. B tanı ölçütündeki belirtiler ve bulgular klinik açıdan belirgin bir sıkıntıya; toplumsal, işle ilgili alanlarda ya da önemli diğer işlevsellik alanlarında düşmeye neden olur.</a:t>
            </a:r>
          </a:p>
          <a:p>
            <a:r>
              <a:rPr lang="tr-TR" dirty="0"/>
              <a:t>D. Bu belirtiler ve bulgular başka bir sağlık durumuna bağlanamaz; başka bir madde zehirlenmesi ya da yoksunluğu olmak üzere, başka bir ruhsal bozuklukla daha iyi açıklanamaz.</a:t>
            </a:r>
          </a:p>
          <a:p>
            <a:endParaRPr lang="tr-TR" dirty="0"/>
          </a:p>
          <a:p>
            <a:endParaRPr lang="tr-TR" dirty="0"/>
          </a:p>
        </p:txBody>
      </p:sp>
    </p:spTree>
    <p:extLst>
      <p:ext uri="{BB962C8B-B14F-4D97-AF65-F5344CB8AC3E}">
        <p14:creationId xmlns:p14="http://schemas.microsoft.com/office/powerpoint/2010/main" val="2025463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477788" y="1664804"/>
            <a:ext cx="3351927" cy="1800200"/>
          </a:xfrm>
        </p:spPr>
        <p:txBody>
          <a:bodyPr rtlCol="0">
            <a:normAutofit/>
          </a:bodyPr>
          <a:lstStyle/>
          <a:p>
            <a:r>
              <a:rPr lang="en-US" dirty="0"/>
              <a:t>Bağımlılığın </a:t>
            </a:r>
            <a:r>
              <a:rPr lang="en-US" dirty="0" err="1"/>
              <a:t>Zararları</a:t>
            </a:r>
            <a:r>
              <a:rPr lang="en-US" dirty="0"/>
              <a:t> </a:t>
            </a:r>
            <a:r>
              <a:rPr lang="en-US" dirty="0" err="1"/>
              <a:t>Nelerdir</a:t>
            </a:r>
            <a:r>
              <a:rPr lang="en-US" dirty="0"/>
              <a:t>?</a:t>
            </a:r>
            <a:br>
              <a:rPr lang="en-US" dirty="0"/>
            </a:br>
            <a:br>
              <a:rPr lang="en-US" dirty="0"/>
            </a:br>
            <a:endParaRPr lang="en-US" dirty="0"/>
          </a:p>
        </p:txBody>
      </p:sp>
      <p:sp>
        <p:nvSpPr>
          <p:cNvPr id="3" name="İçerik Yer Tutucusu 2"/>
          <p:cNvSpPr>
            <a:spLocks noGrp="1"/>
          </p:cNvSpPr>
          <p:nvPr>
            <p:ph idx="1"/>
          </p:nvPr>
        </p:nvSpPr>
        <p:spPr>
          <a:xfrm>
            <a:off x="4006180" y="260648"/>
            <a:ext cx="7848873" cy="6408712"/>
          </a:xfrm>
        </p:spPr>
        <p:txBody>
          <a:bodyPr rtlCol="0">
            <a:normAutofit fontScale="70000" lnSpcReduction="20000"/>
          </a:bodyPr>
          <a:lstStyle/>
          <a:p>
            <a:pPr rtl="0">
              <a:lnSpc>
                <a:spcPct val="120000"/>
              </a:lnSpc>
              <a:spcBef>
                <a:spcPts val="600"/>
              </a:spcBef>
              <a:spcAft>
                <a:spcPts val="600"/>
              </a:spcAft>
              <a:buFont typeface="Wingdings" panose="05000000000000000000" pitchFamily="2" charset="2"/>
              <a:buChar char="ü"/>
            </a:pPr>
            <a:r>
              <a:rPr lang="en-US" dirty="0"/>
              <a:t>Bağımlılık </a:t>
            </a:r>
            <a:r>
              <a:rPr lang="en-US" dirty="0" err="1"/>
              <a:t>bir</a:t>
            </a:r>
            <a:r>
              <a:rPr lang="en-US" dirty="0"/>
              <a:t> </a:t>
            </a:r>
            <a:r>
              <a:rPr lang="en-US" dirty="0" err="1"/>
              <a:t>beyin</a:t>
            </a:r>
            <a:r>
              <a:rPr lang="en-US" dirty="0"/>
              <a:t> </a:t>
            </a:r>
            <a:r>
              <a:rPr lang="en-US" dirty="0" err="1"/>
              <a:t>hastalığıdır</a:t>
            </a:r>
            <a:r>
              <a:rPr lang="en-US" dirty="0"/>
              <a:t>.</a:t>
            </a:r>
          </a:p>
          <a:p>
            <a:pPr rtl="0">
              <a:lnSpc>
                <a:spcPct val="120000"/>
              </a:lnSpc>
              <a:spcBef>
                <a:spcPts val="600"/>
              </a:spcBef>
              <a:spcAft>
                <a:spcPts val="600"/>
              </a:spcAft>
              <a:buFont typeface="Wingdings" panose="05000000000000000000" pitchFamily="2" charset="2"/>
              <a:buChar char="ü"/>
            </a:pPr>
            <a:r>
              <a:rPr lang="en-US" dirty="0" err="1"/>
              <a:t>Uyuşturucu</a:t>
            </a:r>
            <a:r>
              <a:rPr lang="en-US" dirty="0"/>
              <a:t> </a:t>
            </a:r>
            <a:r>
              <a:rPr lang="en-US" dirty="0" err="1"/>
              <a:t>maddeler</a:t>
            </a:r>
            <a:r>
              <a:rPr lang="en-US" dirty="0"/>
              <a:t> </a:t>
            </a:r>
            <a:r>
              <a:rPr lang="en-US" dirty="0" err="1"/>
              <a:t>beyni</a:t>
            </a:r>
            <a:r>
              <a:rPr lang="en-US" dirty="0"/>
              <a:t> </a:t>
            </a:r>
            <a:r>
              <a:rPr lang="en-US" dirty="0" err="1"/>
              <a:t>ve</a:t>
            </a:r>
            <a:r>
              <a:rPr lang="en-US" dirty="0"/>
              <a:t> </a:t>
            </a:r>
            <a:r>
              <a:rPr lang="en-US" dirty="0" err="1"/>
              <a:t>onun</a:t>
            </a:r>
            <a:r>
              <a:rPr lang="en-US" dirty="0"/>
              <a:t> </a:t>
            </a:r>
            <a:r>
              <a:rPr lang="en-US" dirty="0" err="1"/>
              <a:t>çalışma</a:t>
            </a:r>
            <a:r>
              <a:rPr lang="en-US" dirty="0"/>
              <a:t> </a:t>
            </a:r>
            <a:r>
              <a:rPr lang="en-US" dirty="0" err="1"/>
              <a:t>sistemini</a:t>
            </a:r>
            <a:r>
              <a:rPr lang="en-US" dirty="0"/>
              <a:t> </a:t>
            </a:r>
            <a:r>
              <a:rPr lang="en-US" dirty="0" err="1"/>
              <a:t>tahrip</a:t>
            </a:r>
            <a:r>
              <a:rPr lang="en-US" dirty="0"/>
              <a:t> </a:t>
            </a:r>
            <a:r>
              <a:rPr lang="en-US" dirty="0" err="1"/>
              <a:t>eder</a:t>
            </a:r>
            <a:r>
              <a:rPr lang="en-US" dirty="0"/>
              <a:t>. Bu </a:t>
            </a:r>
            <a:r>
              <a:rPr lang="en-US" dirty="0" err="1"/>
              <a:t>sebeple</a:t>
            </a:r>
            <a:r>
              <a:rPr lang="en-US" dirty="0"/>
              <a:t> </a:t>
            </a:r>
            <a:r>
              <a:rPr lang="en-US" dirty="0" err="1"/>
              <a:t>bağımlılık</a:t>
            </a:r>
            <a:r>
              <a:rPr lang="en-US" dirty="0"/>
              <a:t> </a:t>
            </a:r>
            <a:r>
              <a:rPr lang="en-US" dirty="0" err="1"/>
              <a:t>bir</a:t>
            </a:r>
            <a:r>
              <a:rPr lang="en-US" dirty="0"/>
              <a:t> </a:t>
            </a:r>
            <a:r>
              <a:rPr lang="en-US" dirty="0" err="1"/>
              <a:t>beyin</a:t>
            </a:r>
            <a:r>
              <a:rPr lang="en-US" dirty="0"/>
              <a:t> </a:t>
            </a:r>
            <a:r>
              <a:rPr lang="en-US" dirty="0" err="1"/>
              <a:t>hastalığı</a:t>
            </a:r>
            <a:r>
              <a:rPr lang="en-US" dirty="0"/>
              <a:t> </a:t>
            </a:r>
            <a:r>
              <a:rPr lang="en-US" dirty="0" err="1"/>
              <a:t>olarak</a:t>
            </a:r>
            <a:r>
              <a:rPr lang="en-US" dirty="0"/>
              <a:t> </a:t>
            </a:r>
            <a:r>
              <a:rPr lang="en-US" dirty="0" err="1"/>
              <a:t>nitelendirilebilir</a:t>
            </a:r>
            <a:r>
              <a:rPr lang="en-US" dirty="0"/>
              <a:t>. </a:t>
            </a:r>
            <a:r>
              <a:rPr lang="en-US" dirty="0" err="1"/>
              <a:t>Tedavisi</a:t>
            </a:r>
            <a:r>
              <a:rPr lang="en-US" dirty="0"/>
              <a:t> </a:t>
            </a:r>
            <a:r>
              <a:rPr lang="en-US" dirty="0" err="1"/>
              <a:t>zor</a:t>
            </a:r>
            <a:r>
              <a:rPr lang="en-US" dirty="0"/>
              <a:t> </a:t>
            </a:r>
            <a:r>
              <a:rPr lang="en-US" dirty="0" err="1"/>
              <a:t>bir</a:t>
            </a:r>
            <a:r>
              <a:rPr lang="en-US" dirty="0"/>
              <a:t> </a:t>
            </a:r>
            <a:r>
              <a:rPr lang="en-US" dirty="0" err="1"/>
              <a:t>hastalık</a:t>
            </a:r>
            <a:r>
              <a:rPr lang="en-US" dirty="0"/>
              <a:t>; </a:t>
            </a:r>
            <a:r>
              <a:rPr lang="en-US" dirty="0" err="1"/>
              <a:t>bağımlılığı</a:t>
            </a:r>
            <a:r>
              <a:rPr lang="en-US" dirty="0"/>
              <a:t> </a:t>
            </a:r>
            <a:r>
              <a:rPr lang="en-US" dirty="0" err="1"/>
              <a:t>tarif</a:t>
            </a:r>
            <a:r>
              <a:rPr lang="en-US" dirty="0"/>
              <a:t> </a:t>
            </a:r>
            <a:r>
              <a:rPr lang="en-US" dirty="0" err="1"/>
              <a:t>etmek</a:t>
            </a:r>
            <a:r>
              <a:rPr lang="en-US" dirty="0"/>
              <a:t> </a:t>
            </a:r>
            <a:r>
              <a:rPr lang="en-US" dirty="0" err="1"/>
              <a:t>için</a:t>
            </a:r>
            <a:r>
              <a:rPr lang="en-US" dirty="0"/>
              <a:t> </a:t>
            </a:r>
            <a:r>
              <a:rPr lang="en-US" dirty="0" err="1"/>
              <a:t>en</a:t>
            </a:r>
            <a:r>
              <a:rPr lang="en-US" dirty="0"/>
              <a:t> </a:t>
            </a:r>
            <a:r>
              <a:rPr lang="en-US" dirty="0" err="1"/>
              <a:t>uygun</a:t>
            </a:r>
            <a:r>
              <a:rPr lang="en-US" dirty="0"/>
              <a:t> </a:t>
            </a:r>
            <a:r>
              <a:rPr lang="en-US" dirty="0" err="1"/>
              <a:t>tanımdır</a:t>
            </a:r>
            <a:r>
              <a:rPr lang="en-US" dirty="0"/>
              <a:t>.</a:t>
            </a:r>
          </a:p>
          <a:p>
            <a:pPr marL="0" indent="0" rtl="0">
              <a:lnSpc>
                <a:spcPct val="120000"/>
              </a:lnSpc>
              <a:spcBef>
                <a:spcPts val="600"/>
              </a:spcBef>
              <a:spcAft>
                <a:spcPts val="600"/>
              </a:spcAft>
              <a:buNone/>
            </a:pPr>
            <a:r>
              <a:rPr lang="en-US" dirty="0"/>
              <a:t>	• </a:t>
            </a:r>
            <a:r>
              <a:rPr lang="en-US" dirty="0" err="1"/>
              <a:t>Zihinsel</a:t>
            </a:r>
            <a:r>
              <a:rPr lang="en-US" dirty="0"/>
              <a:t> </a:t>
            </a:r>
            <a:r>
              <a:rPr lang="en-US" dirty="0" err="1"/>
              <a:t>işlevlerde</a:t>
            </a:r>
            <a:r>
              <a:rPr lang="en-US" dirty="0"/>
              <a:t> </a:t>
            </a:r>
            <a:r>
              <a:rPr lang="en-US" dirty="0" err="1"/>
              <a:t>gerileme</a:t>
            </a:r>
            <a:endParaRPr lang="en-US" dirty="0"/>
          </a:p>
          <a:p>
            <a:pPr marL="0" indent="0" rtl="0">
              <a:lnSpc>
                <a:spcPct val="120000"/>
              </a:lnSpc>
              <a:spcBef>
                <a:spcPts val="600"/>
              </a:spcBef>
              <a:spcAft>
                <a:spcPts val="600"/>
              </a:spcAft>
              <a:buNone/>
            </a:pPr>
            <a:r>
              <a:rPr lang="en-US" dirty="0"/>
              <a:t>	• </a:t>
            </a:r>
            <a:r>
              <a:rPr lang="en-US" dirty="0" err="1"/>
              <a:t>Koordinasyon</a:t>
            </a:r>
            <a:r>
              <a:rPr lang="en-US" dirty="0"/>
              <a:t> </a:t>
            </a:r>
            <a:r>
              <a:rPr lang="en-US" dirty="0" err="1"/>
              <a:t>ve</a:t>
            </a:r>
            <a:r>
              <a:rPr lang="en-US" dirty="0"/>
              <a:t> </a:t>
            </a:r>
            <a:r>
              <a:rPr lang="en-US" dirty="0" err="1"/>
              <a:t>kontrol</a:t>
            </a:r>
            <a:r>
              <a:rPr lang="en-US" dirty="0"/>
              <a:t> </a:t>
            </a:r>
            <a:r>
              <a:rPr lang="en-US" dirty="0" err="1"/>
              <a:t>kaybı</a:t>
            </a:r>
            <a:endParaRPr lang="en-US" dirty="0"/>
          </a:p>
          <a:p>
            <a:pPr marL="0" indent="0" rtl="0">
              <a:lnSpc>
                <a:spcPct val="120000"/>
              </a:lnSpc>
              <a:spcBef>
                <a:spcPts val="600"/>
              </a:spcBef>
              <a:spcAft>
                <a:spcPts val="600"/>
              </a:spcAft>
              <a:buNone/>
            </a:pPr>
            <a:r>
              <a:rPr lang="en-US" dirty="0"/>
              <a:t>	• Korku </a:t>
            </a:r>
            <a:r>
              <a:rPr lang="en-US" dirty="0" err="1"/>
              <a:t>ve</a:t>
            </a:r>
            <a:r>
              <a:rPr lang="en-US" dirty="0"/>
              <a:t> </a:t>
            </a:r>
            <a:r>
              <a:rPr lang="en-US" dirty="0" err="1"/>
              <a:t>öfke</a:t>
            </a:r>
            <a:endParaRPr lang="en-US" dirty="0"/>
          </a:p>
          <a:p>
            <a:pPr marL="0" indent="0" rtl="0">
              <a:lnSpc>
                <a:spcPct val="120000"/>
              </a:lnSpc>
              <a:spcBef>
                <a:spcPts val="600"/>
              </a:spcBef>
              <a:spcAft>
                <a:spcPts val="600"/>
              </a:spcAft>
              <a:buNone/>
            </a:pPr>
            <a:r>
              <a:rPr lang="en-US" dirty="0"/>
              <a:t>	• </a:t>
            </a:r>
            <a:r>
              <a:rPr lang="en-US" dirty="0" err="1"/>
              <a:t>Hafızanın</a:t>
            </a:r>
            <a:r>
              <a:rPr lang="en-US" dirty="0"/>
              <a:t> </a:t>
            </a:r>
            <a:r>
              <a:rPr lang="en-US" dirty="0" err="1"/>
              <a:t>erimesi</a:t>
            </a:r>
            <a:endParaRPr lang="en-US" dirty="0"/>
          </a:p>
          <a:p>
            <a:pPr marL="0" indent="0" rtl="0">
              <a:lnSpc>
                <a:spcPct val="120000"/>
              </a:lnSpc>
              <a:spcBef>
                <a:spcPts val="600"/>
              </a:spcBef>
              <a:spcAft>
                <a:spcPts val="600"/>
              </a:spcAft>
              <a:buNone/>
            </a:pPr>
            <a:r>
              <a:rPr lang="en-US" dirty="0"/>
              <a:t>	• </a:t>
            </a:r>
            <a:r>
              <a:rPr lang="en-US" dirty="0" err="1"/>
              <a:t>Ciltte</a:t>
            </a:r>
            <a:r>
              <a:rPr lang="en-US" dirty="0"/>
              <a:t> </a:t>
            </a:r>
            <a:r>
              <a:rPr lang="en-US" dirty="0" err="1"/>
              <a:t>solgunluk</a:t>
            </a:r>
            <a:r>
              <a:rPr lang="en-US" dirty="0"/>
              <a:t> </a:t>
            </a:r>
            <a:r>
              <a:rPr lang="en-US" dirty="0" err="1"/>
              <a:t>ve</a:t>
            </a:r>
            <a:r>
              <a:rPr lang="en-US" dirty="0"/>
              <a:t> </a:t>
            </a:r>
            <a:r>
              <a:rPr lang="en-US" dirty="0" err="1"/>
              <a:t>kırışıklık</a:t>
            </a:r>
            <a:endParaRPr lang="en-US" dirty="0"/>
          </a:p>
          <a:p>
            <a:pPr marL="0" indent="0" rtl="0">
              <a:lnSpc>
                <a:spcPct val="120000"/>
              </a:lnSpc>
              <a:spcBef>
                <a:spcPts val="600"/>
              </a:spcBef>
              <a:spcAft>
                <a:spcPts val="600"/>
              </a:spcAft>
              <a:buNone/>
            </a:pPr>
            <a:r>
              <a:rPr lang="en-US" dirty="0"/>
              <a:t>	• </a:t>
            </a:r>
            <a:r>
              <a:rPr lang="en-US" dirty="0" err="1"/>
              <a:t>Döküntü</a:t>
            </a:r>
            <a:r>
              <a:rPr lang="en-US" dirty="0"/>
              <a:t> </a:t>
            </a:r>
            <a:r>
              <a:rPr lang="en-US" dirty="0" err="1"/>
              <a:t>ve</a:t>
            </a:r>
            <a:r>
              <a:rPr lang="en-US" dirty="0"/>
              <a:t> </a:t>
            </a:r>
            <a:r>
              <a:rPr lang="en-US" dirty="0" err="1"/>
              <a:t>sivilceler</a:t>
            </a:r>
            <a:endParaRPr lang="en-US" dirty="0"/>
          </a:p>
          <a:p>
            <a:pPr marL="0" indent="0" rtl="0">
              <a:lnSpc>
                <a:spcPct val="120000"/>
              </a:lnSpc>
              <a:spcBef>
                <a:spcPts val="600"/>
              </a:spcBef>
              <a:spcAft>
                <a:spcPts val="600"/>
              </a:spcAft>
              <a:buNone/>
            </a:pPr>
            <a:r>
              <a:rPr lang="en-US" dirty="0"/>
              <a:t>	• </a:t>
            </a:r>
            <a:r>
              <a:rPr lang="en-US" dirty="0" err="1"/>
              <a:t>Cilt</a:t>
            </a:r>
            <a:r>
              <a:rPr lang="en-US" dirty="0"/>
              <a:t> </a:t>
            </a:r>
            <a:r>
              <a:rPr lang="en-US" dirty="0" err="1"/>
              <a:t>yaşlanması</a:t>
            </a:r>
            <a:endParaRPr lang="en-US" dirty="0"/>
          </a:p>
          <a:p>
            <a:pPr marL="0" indent="0" rtl="0">
              <a:lnSpc>
                <a:spcPct val="120000"/>
              </a:lnSpc>
              <a:spcBef>
                <a:spcPts val="600"/>
              </a:spcBef>
              <a:spcAft>
                <a:spcPts val="600"/>
              </a:spcAft>
              <a:buNone/>
            </a:pPr>
            <a:r>
              <a:rPr lang="en-US" dirty="0"/>
              <a:t>	• </a:t>
            </a:r>
            <a:r>
              <a:rPr lang="en-US" dirty="0" err="1"/>
              <a:t>Nefes</a:t>
            </a:r>
            <a:r>
              <a:rPr lang="en-US" dirty="0"/>
              <a:t> </a:t>
            </a:r>
            <a:r>
              <a:rPr lang="en-US" dirty="0" err="1"/>
              <a:t>darlığı</a:t>
            </a:r>
            <a:endParaRPr lang="en-US" dirty="0"/>
          </a:p>
          <a:p>
            <a:pPr marL="0" indent="0" rtl="0">
              <a:lnSpc>
                <a:spcPct val="120000"/>
              </a:lnSpc>
              <a:spcBef>
                <a:spcPts val="600"/>
              </a:spcBef>
              <a:spcAft>
                <a:spcPts val="600"/>
              </a:spcAft>
              <a:buNone/>
            </a:pPr>
            <a:r>
              <a:rPr lang="en-US" dirty="0"/>
              <a:t>	• </a:t>
            </a:r>
            <a:r>
              <a:rPr lang="en-US" dirty="0" err="1"/>
              <a:t>Akciğer</a:t>
            </a:r>
            <a:r>
              <a:rPr lang="en-US" dirty="0"/>
              <a:t> </a:t>
            </a:r>
            <a:r>
              <a:rPr lang="en-US" dirty="0" err="1"/>
              <a:t>hastalıkları</a:t>
            </a:r>
            <a:endParaRPr lang="en-US" dirty="0"/>
          </a:p>
          <a:p>
            <a:pPr marL="0" indent="0" rtl="0">
              <a:lnSpc>
                <a:spcPct val="120000"/>
              </a:lnSpc>
              <a:spcBef>
                <a:spcPts val="600"/>
              </a:spcBef>
              <a:spcAft>
                <a:spcPts val="600"/>
              </a:spcAft>
              <a:buNone/>
            </a:pPr>
            <a:r>
              <a:rPr lang="en-US" dirty="0"/>
              <a:t>	• </a:t>
            </a:r>
            <a:r>
              <a:rPr lang="en-US" dirty="0" err="1"/>
              <a:t>Ağız</a:t>
            </a:r>
            <a:r>
              <a:rPr lang="en-US" dirty="0"/>
              <a:t> </a:t>
            </a:r>
            <a:r>
              <a:rPr lang="en-US" dirty="0" err="1"/>
              <a:t>kokusu</a:t>
            </a:r>
            <a:r>
              <a:rPr lang="en-US" dirty="0"/>
              <a:t> </a:t>
            </a:r>
            <a:r>
              <a:rPr lang="en-US" dirty="0" err="1"/>
              <a:t>ve</a:t>
            </a:r>
            <a:r>
              <a:rPr lang="en-US" dirty="0"/>
              <a:t> </a:t>
            </a:r>
            <a:r>
              <a:rPr lang="en-US" dirty="0" err="1"/>
              <a:t>gırtlak</a:t>
            </a:r>
            <a:r>
              <a:rPr lang="en-US" dirty="0"/>
              <a:t> </a:t>
            </a:r>
            <a:r>
              <a:rPr lang="en-US" dirty="0" err="1"/>
              <a:t>kanseri</a:t>
            </a:r>
            <a:endParaRPr lang="en-US" dirty="0"/>
          </a:p>
          <a:p>
            <a:pPr marL="0" indent="0" rtl="0">
              <a:lnSpc>
                <a:spcPct val="120000"/>
              </a:lnSpc>
              <a:spcBef>
                <a:spcPts val="600"/>
              </a:spcBef>
              <a:spcAft>
                <a:spcPts val="600"/>
              </a:spcAft>
              <a:buNone/>
            </a:pPr>
            <a:r>
              <a:rPr lang="en-US" dirty="0"/>
              <a:t>	• </a:t>
            </a:r>
            <a:r>
              <a:rPr lang="en-US" dirty="0" err="1"/>
              <a:t>Diş</a:t>
            </a:r>
            <a:r>
              <a:rPr lang="en-US" dirty="0"/>
              <a:t> </a:t>
            </a:r>
            <a:r>
              <a:rPr lang="en-US" dirty="0" err="1"/>
              <a:t>çürümeleri</a:t>
            </a:r>
            <a:r>
              <a:rPr lang="en-US" dirty="0"/>
              <a:t>, </a:t>
            </a:r>
            <a:r>
              <a:rPr lang="en-US" dirty="0" err="1"/>
              <a:t>diş</a:t>
            </a:r>
            <a:r>
              <a:rPr lang="en-US" dirty="0"/>
              <a:t> </a:t>
            </a:r>
            <a:r>
              <a:rPr lang="en-US" dirty="0" err="1"/>
              <a:t>eti</a:t>
            </a:r>
            <a:r>
              <a:rPr lang="en-US" dirty="0"/>
              <a:t> </a:t>
            </a:r>
            <a:r>
              <a:rPr lang="en-US" dirty="0" err="1"/>
              <a:t>hastalıkları</a:t>
            </a:r>
            <a:r>
              <a:rPr lang="en-US" dirty="0"/>
              <a:t>, </a:t>
            </a:r>
            <a:r>
              <a:rPr lang="en-US" dirty="0" err="1"/>
              <a:t>diş</a:t>
            </a:r>
            <a:r>
              <a:rPr lang="en-US" dirty="0"/>
              <a:t> </a:t>
            </a:r>
            <a:r>
              <a:rPr lang="en-US" dirty="0" err="1"/>
              <a:t>kaybı</a:t>
            </a:r>
            <a:endParaRPr lang="en-US" dirty="0"/>
          </a:p>
          <a:p>
            <a:pPr marL="0" indent="0" rtl="0">
              <a:lnSpc>
                <a:spcPct val="120000"/>
              </a:lnSpc>
              <a:spcBef>
                <a:spcPts val="600"/>
              </a:spcBef>
              <a:spcAft>
                <a:spcPts val="600"/>
              </a:spcAft>
              <a:buNone/>
            </a:pPr>
            <a:r>
              <a:rPr lang="en-US" dirty="0"/>
              <a:t>	• </a:t>
            </a:r>
            <a:r>
              <a:rPr lang="en-US" dirty="0" err="1"/>
              <a:t>Kalp</a:t>
            </a:r>
            <a:r>
              <a:rPr lang="en-US" dirty="0"/>
              <a:t> </a:t>
            </a:r>
            <a:r>
              <a:rPr lang="en-US" dirty="0" err="1"/>
              <a:t>krizi</a:t>
            </a:r>
            <a:r>
              <a:rPr lang="en-US" dirty="0"/>
              <a:t> </a:t>
            </a:r>
            <a:r>
              <a:rPr lang="en-US" dirty="0" err="1"/>
              <a:t>ve</a:t>
            </a:r>
            <a:r>
              <a:rPr lang="en-US" dirty="0"/>
              <a:t> </a:t>
            </a:r>
            <a:r>
              <a:rPr lang="en-US" dirty="0" err="1"/>
              <a:t>koma</a:t>
            </a:r>
            <a:endParaRPr lang="en-US" dirty="0"/>
          </a:p>
          <a:p>
            <a:pPr rtl="0">
              <a:lnSpc>
                <a:spcPct val="120000"/>
              </a:lnSpc>
              <a:spcBef>
                <a:spcPts val="600"/>
              </a:spcBef>
              <a:spcAft>
                <a:spcPts val="600"/>
              </a:spcAft>
            </a:pPr>
            <a:endParaRPr lang="en-US" dirty="0"/>
          </a:p>
        </p:txBody>
      </p:sp>
    </p:spTree>
    <p:extLst>
      <p:ext uri="{BB962C8B-B14F-4D97-AF65-F5344CB8AC3E}">
        <p14:creationId xmlns:p14="http://schemas.microsoft.com/office/powerpoint/2010/main" val="2120507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333772" y="2551381"/>
            <a:ext cx="3351927" cy="864096"/>
          </a:xfrm>
        </p:spPr>
        <p:txBody>
          <a:bodyPr rtlCol="0">
            <a:normAutofit/>
          </a:bodyPr>
          <a:lstStyle/>
          <a:p>
            <a:r>
              <a:rPr lang="en-US" dirty="0"/>
              <a:t>Madde </a:t>
            </a:r>
            <a:r>
              <a:rPr lang="en-US" dirty="0" err="1"/>
              <a:t>Kullanımının</a:t>
            </a:r>
            <a:r>
              <a:rPr lang="en-US" dirty="0"/>
              <a:t> </a:t>
            </a:r>
            <a:r>
              <a:rPr lang="en-US" dirty="0" err="1"/>
              <a:t>Sosyal</a:t>
            </a:r>
            <a:r>
              <a:rPr lang="en-US" dirty="0"/>
              <a:t> </a:t>
            </a:r>
            <a:r>
              <a:rPr lang="en-US" dirty="0" err="1"/>
              <a:t>Hayata</a:t>
            </a:r>
            <a:r>
              <a:rPr lang="en-US" dirty="0"/>
              <a:t> </a:t>
            </a:r>
            <a:r>
              <a:rPr lang="en-US" dirty="0" err="1"/>
              <a:t>Etkisi</a:t>
            </a:r>
            <a:endParaRPr lang="en-US" dirty="0"/>
          </a:p>
        </p:txBody>
      </p:sp>
      <p:sp>
        <p:nvSpPr>
          <p:cNvPr id="3" name="İçerik Yer Tutucusu 2"/>
          <p:cNvSpPr>
            <a:spLocks noGrp="1"/>
          </p:cNvSpPr>
          <p:nvPr>
            <p:ph idx="1"/>
          </p:nvPr>
        </p:nvSpPr>
        <p:spPr>
          <a:xfrm>
            <a:off x="3685699" y="260648"/>
            <a:ext cx="8169354" cy="6480720"/>
          </a:xfrm>
        </p:spPr>
        <p:txBody>
          <a:bodyPr rtlCol="0">
            <a:normAutofit fontScale="25000" lnSpcReduction="20000"/>
          </a:bodyPr>
          <a:lstStyle/>
          <a:p>
            <a:pPr rtl="0">
              <a:lnSpc>
                <a:spcPct val="120000"/>
              </a:lnSpc>
              <a:spcBef>
                <a:spcPts val="600"/>
              </a:spcBef>
              <a:spcAft>
                <a:spcPts val="600"/>
              </a:spcAft>
              <a:buFont typeface="Wingdings" panose="05000000000000000000" pitchFamily="2" charset="2"/>
              <a:buChar char="ü"/>
            </a:pPr>
            <a:r>
              <a:rPr lang="en-US" sz="6800" dirty="0"/>
              <a:t>Bağımlının </a:t>
            </a:r>
            <a:r>
              <a:rPr lang="en-US" sz="6800" dirty="0" err="1"/>
              <a:t>kullandığı</a:t>
            </a:r>
            <a:r>
              <a:rPr lang="en-US" sz="6800" dirty="0"/>
              <a:t> </a:t>
            </a:r>
            <a:r>
              <a:rPr lang="en-US" sz="6800" dirty="0" err="1"/>
              <a:t>madde</a:t>
            </a:r>
            <a:r>
              <a:rPr lang="en-US" sz="6800" dirty="0"/>
              <a:t> </a:t>
            </a:r>
            <a:r>
              <a:rPr lang="en-US" sz="6800" dirty="0" err="1"/>
              <a:t>için</a:t>
            </a:r>
            <a:r>
              <a:rPr lang="en-US" sz="6800" dirty="0"/>
              <a:t> </a:t>
            </a:r>
            <a:r>
              <a:rPr lang="en-US" sz="6800" dirty="0" err="1"/>
              <a:t>harcanan</a:t>
            </a:r>
            <a:r>
              <a:rPr lang="en-US" sz="6800" dirty="0"/>
              <a:t> para</a:t>
            </a:r>
          </a:p>
          <a:p>
            <a:pPr rtl="0">
              <a:lnSpc>
                <a:spcPct val="120000"/>
              </a:lnSpc>
              <a:spcBef>
                <a:spcPts val="600"/>
              </a:spcBef>
              <a:spcAft>
                <a:spcPts val="600"/>
              </a:spcAft>
              <a:buFont typeface="Wingdings" panose="05000000000000000000" pitchFamily="2" charset="2"/>
              <a:buChar char="ü"/>
            </a:pPr>
            <a:r>
              <a:rPr lang="es-ES" sz="6800" dirty="0"/>
              <a:t>Bağımlının tedavisi için harcanan para</a:t>
            </a:r>
            <a:endParaRPr lang="tr-TR" sz="6800" dirty="0"/>
          </a:p>
          <a:p>
            <a:pPr rtl="0">
              <a:lnSpc>
                <a:spcPct val="120000"/>
              </a:lnSpc>
              <a:spcBef>
                <a:spcPts val="600"/>
              </a:spcBef>
              <a:spcAft>
                <a:spcPts val="600"/>
              </a:spcAft>
              <a:buFont typeface="Wingdings" panose="05000000000000000000" pitchFamily="2" charset="2"/>
              <a:buChar char="ü"/>
            </a:pPr>
            <a:r>
              <a:rPr lang="es-ES" sz="6800" dirty="0"/>
              <a:t>Ailede bir bağımlı üyenin varlığının diğer aile bireylerine getirdiği olumsuz etki</a:t>
            </a:r>
          </a:p>
          <a:p>
            <a:pPr rtl="0">
              <a:lnSpc>
                <a:spcPct val="120000"/>
              </a:lnSpc>
              <a:spcBef>
                <a:spcPts val="600"/>
              </a:spcBef>
              <a:spcAft>
                <a:spcPts val="600"/>
              </a:spcAft>
              <a:buFont typeface="Wingdings" panose="05000000000000000000" pitchFamily="2" charset="2"/>
              <a:buChar char="ü"/>
            </a:pPr>
            <a:r>
              <a:rPr lang="es-ES" sz="6800" dirty="0"/>
              <a:t>Madde alımı için harcanan para dışında, bağımlının karşılaştığı sağlık ve sosyal sorunların çözümü için yapılan harcamalar bağımlının üretken çağında çalışmaması sonucu aileye getirdiği yük</a:t>
            </a:r>
          </a:p>
          <a:p>
            <a:pPr rtl="0">
              <a:lnSpc>
                <a:spcPct val="120000"/>
              </a:lnSpc>
              <a:spcBef>
                <a:spcPts val="600"/>
              </a:spcBef>
              <a:spcAft>
                <a:spcPts val="600"/>
              </a:spcAft>
              <a:buFont typeface="Wingdings" panose="05000000000000000000" pitchFamily="2" charset="2"/>
              <a:buChar char="ü"/>
            </a:pPr>
            <a:r>
              <a:rPr lang="es-ES" sz="6800" dirty="0"/>
              <a:t>Sosyal ilişkilerde bozulma, akraba, çevre ve arkadaş ilişkilerini kapsamaktadır.</a:t>
            </a:r>
          </a:p>
          <a:p>
            <a:pPr rtl="0">
              <a:lnSpc>
                <a:spcPct val="120000"/>
              </a:lnSpc>
              <a:spcBef>
                <a:spcPts val="600"/>
              </a:spcBef>
              <a:spcAft>
                <a:spcPts val="600"/>
              </a:spcAft>
              <a:buFont typeface="Wingdings" panose="05000000000000000000" pitchFamily="2" charset="2"/>
              <a:buChar char="ü"/>
            </a:pPr>
            <a:r>
              <a:rPr lang="es-ES" sz="6800" dirty="0"/>
              <a:t>Bağımlı ailesinde sosyal ilişkilerde etkilenme oldukça belirgindir. </a:t>
            </a:r>
            <a:endParaRPr lang="tr-TR" sz="6800" dirty="0"/>
          </a:p>
          <a:p>
            <a:pPr rtl="0">
              <a:lnSpc>
                <a:spcPct val="120000"/>
              </a:lnSpc>
              <a:spcBef>
                <a:spcPts val="600"/>
              </a:spcBef>
              <a:spcAft>
                <a:spcPts val="600"/>
              </a:spcAft>
              <a:buFont typeface="Wingdings" panose="05000000000000000000" pitchFamily="2" charset="2"/>
              <a:buChar char="ü"/>
            </a:pPr>
            <a:r>
              <a:rPr lang="es-ES" sz="6800" dirty="0"/>
              <a:t>Ailenin sosyal yaşantısı da olumsuz etkilenmektedir. Bunun nedenleri de şu şekilde açıklanabilir;</a:t>
            </a:r>
          </a:p>
          <a:p>
            <a:pPr rtl="0">
              <a:lnSpc>
                <a:spcPct val="120000"/>
              </a:lnSpc>
              <a:spcBef>
                <a:spcPts val="600"/>
              </a:spcBef>
              <a:spcAft>
                <a:spcPts val="600"/>
              </a:spcAft>
            </a:pPr>
            <a:r>
              <a:rPr lang="es-ES" sz="6800" dirty="0"/>
              <a:t>Bağımlılık toplumsal olarak kabul edilebilir bir davranış biçimi değildir.</a:t>
            </a:r>
          </a:p>
          <a:p>
            <a:pPr rtl="0">
              <a:lnSpc>
                <a:spcPct val="120000"/>
              </a:lnSpc>
              <a:spcBef>
                <a:spcPts val="600"/>
              </a:spcBef>
              <a:spcAft>
                <a:spcPts val="600"/>
              </a:spcAft>
            </a:pPr>
            <a:r>
              <a:rPr lang="es-ES" sz="6800" dirty="0"/>
              <a:t>Bir bağımlının varlığı aile için utanç verici bir olay olarak algılanmakta ve çevreden gizleme eğilimi taşımaktadır</a:t>
            </a:r>
            <a:r>
              <a:rPr lang="tr-TR" sz="6800" dirty="0"/>
              <a:t>.</a:t>
            </a:r>
          </a:p>
          <a:p>
            <a:pPr rtl="0">
              <a:lnSpc>
                <a:spcPct val="120000"/>
              </a:lnSpc>
              <a:spcBef>
                <a:spcPts val="600"/>
              </a:spcBef>
              <a:spcAft>
                <a:spcPts val="600"/>
              </a:spcAft>
              <a:buFont typeface="Wingdings" panose="05000000000000000000" pitchFamily="2" charset="2"/>
              <a:buChar char="ü"/>
            </a:pPr>
            <a:r>
              <a:rPr lang="es-ES" sz="6800" dirty="0"/>
              <a:t>Bir bağımlı üyenin varlığı ve getirdiği sorunları başkaları ile paylaşmak, bu nedenlerden dolayı aileyi çevreden uzaklaştırmaktadır.</a:t>
            </a:r>
          </a:p>
          <a:p>
            <a:pPr rtl="0">
              <a:lnSpc>
                <a:spcPct val="120000"/>
              </a:lnSpc>
              <a:spcBef>
                <a:spcPts val="600"/>
              </a:spcBef>
              <a:spcAft>
                <a:spcPts val="600"/>
              </a:spcAft>
              <a:buFont typeface="Wingdings" panose="05000000000000000000" pitchFamily="2" charset="2"/>
              <a:buChar char="ü"/>
            </a:pPr>
            <a:r>
              <a:rPr lang="es-ES" sz="6800" dirty="0"/>
              <a:t>Bir bağımlının varlığı ailenin düzeninin bozmakta ve kendi iç sorunları nedeni ile aile, beklenen işlevlerini yerine getirmekte zorlanmaktadır.</a:t>
            </a:r>
          </a:p>
          <a:p>
            <a:pPr rtl="0">
              <a:lnSpc>
                <a:spcPct val="120000"/>
              </a:lnSpc>
              <a:spcBef>
                <a:spcPts val="600"/>
              </a:spcBef>
              <a:spcAft>
                <a:spcPts val="600"/>
              </a:spcAft>
            </a:pPr>
            <a:endParaRPr lang="es-ES" dirty="0"/>
          </a:p>
          <a:p>
            <a:pPr marL="0" indent="0" rtl="0">
              <a:lnSpc>
                <a:spcPct val="120000"/>
              </a:lnSpc>
              <a:spcBef>
                <a:spcPts val="600"/>
              </a:spcBef>
              <a:spcAft>
                <a:spcPts val="600"/>
              </a:spcAft>
              <a:buNone/>
            </a:pPr>
            <a:endParaRPr lang="es-ES" dirty="0"/>
          </a:p>
          <a:p>
            <a:pPr rtl="0">
              <a:lnSpc>
                <a:spcPct val="120000"/>
              </a:lnSpc>
              <a:spcBef>
                <a:spcPts val="600"/>
              </a:spcBef>
              <a:spcAft>
                <a:spcPts val="600"/>
              </a:spcAft>
            </a:pPr>
            <a:endParaRPr lang="en-US" dirty="0"/>
          </a:p>
        </p:txBody>
      </p:sp>
    </p:spTree>
    <p:extLst>
      <p:ext uri="{BB962C8B-B14F-4D97-AF65-F5344CB8AC3E}">
        <p14:creationId xmlns:p14="http://schemas.microsoft.com/office/powerpoint/2010/main" val="341766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Kitaplar 16 x 9">
  <a:themeElements>
    <a:clrScheme name="Books_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extLst>
    <a:ext uri="{05A4C25C-085E-4340-85A3-A5531E510DB2}">
      <thm15:themeFamily xmlns:thm15="http://schemas.microsoft.com/office/thememl/2012/main" name="Office_9412019_TF02787940_TF02787940.potx" id="{28172E8D-EAD7-4AC2-8B44-6816FF20E00E}" vid="{89738596-E4E7-4B62-90A4-7590996B647A}"/>
    </a:ext>
  </a:extLst>
</a:theme>
</file>

<file path=ppt/theme/theme2.xml><?xml version="1.0" encoding="utf-8"?>
<a:theme xmlns:a="http://schemas.openxmlformats.org/drawingml/2006/main" name="Office Teması">
  <a:themeElements>
    <a:clrScheme name="Books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theme>
</file>

<file path=ppt/theme/theme3.xml><?xml version="1.0" encoding="utf-8"?>
<a:theme xmlns:a="http://schemas.openxmlformats.org/drawingml/2006/main" name="Office Teması">
  <a:themeElements>
    <a:clrScheme name="Books16x9">
      <a:dk1>
        <a:srgbClr val="374C81"/>
      </a:dk1>
      <a:lt1>
        <a:srgbClr val="FFFFFF"/>
      </a:lt1>
      <a:dk2>
        <a:srgbClr val="000000"/>
      </a:dk2>
      <a:lt2>
        <a:srgbClr val="EDE5DF"/>
      </a:lt2>
      <a:accent1>
        <a:srgbClr val="414E77"/>
      </a:accent1>
      <a:accent2>
        <a:srgbClr val="70AAC4"/>
      </a:accent2>
      <a:accent3>
        <a:srgbClr val="8B6A94"/>
      </a:accent3>
      <a:accent4>
        <a:srgbClr val="61A796"/>
      </a:accent4>
      <a:accent5>
        <a:srgbClr val="4E5798"/>
      </a:accent5>
      <a:accent6>
        <a:srgbClr val="7E5C5C"/>
      </a:accent6>
      <a:hlink>
        <a:srgbClr val="0070C0"/>
      </a:hlink>
      <a:folHlink>
        <a:srgbClr val="7030A0"/>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1345039</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The bookstacks present on most slides  make this a good choice for students, teachers, reading enthusiasts, and others in education. This presentation template contains multiple slide layouts in widescreen format (16x9) and includes a sample table and chart that you can easily  modify.</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2011-11-26T00:00:00+00:00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AssetExpire xmlns="4873beb7-5857-4685-be1f-d57550cc96cc">2029-05-12T07:00:00+00:00</AssetExpire>
    <DSATActionTaken xmlns="4873beb7-5857-4685-be1f-d57550cc96cc" xsi:nil="true"/>
    <CSXSubmissionMarket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TP102787939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694216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LocMarketGroupTiers2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F301D382-32B0-43EE-932C-28906AF37617}">
  <ds:schemaRefs>
    <ds:schemaRef ds:uri="http://schemas.microsoft.com/office/2006/metadata/properties"/>
    <ds:schemaRef ds:uri="http://schemas.microsoft.com/office/infopath/2007/PartnerControls"/>
    <ds:schemaRef ds:uri="4873beb7-5857-4685-be1f-d57550cc96cc"/>
  </ds:schemaRefs>
</ds:datastoreItem>
</file>

<file path=customXml/itemProps2.xml><?xml version="1.0" encoding="utf-8"?>
<ds:datastoreItem xmlns:ds="http://schemas.openxmlformats.org/officeDocument/2006/customXml" ds:itemID="{BBB5C329-08A6-4E5E-AEF1-A97828C874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1B558C7-619B-49BE-9097-7FCBDADD4EC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Mavi kitap yığını sunusu (geniş ekran)</Template>
  <TotalTime>479</TotalTime>
  <Words>2934</Words>
  <Application>Microsoft Office PowerPoint</Application>
  <PresentationFormat>Özel</PresentationFormat>
  <Paragraphs>248</Paragraphs>
  <Slides>35</Slides>
  <Notes>1</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35</vt:i4>
      </vt:variant>
    </vt:vector>
  </HeadingPairs>
  <TitlesOfParts>
    <vt:vector size="40" baseType="lpstr">
      <vt:lpstr>Arial</vt:lpstr>
      <vt:lpstr>Century Gothic</vt:lpstr>
      <vt:lpstr>Courier New</vt:lpstr>
      <vt:lpstr>Wingdings</vt:lpstr>
      <vt:lpstr>Kitaplar 16 x 9</vt:lpstr>
      <vt:lpstr>Üniversite Yaşamına Giriş</vt:lpstr>
      <vt:lpstr>PLAN</vt:lpstr>
      <vt:lpstr>MADDE BAĞIMLILIĞI</vt:lpstr>
      <vt:lpstr>DSM-5 Tanı Ölçütleri Başvuru El Kitabı</vt:lpstr>
      <vt:lpstr>PowerPoint Sunusu</vt:lpstr>
      <vt:lpstr>ÖZET  Bir Kişi Ne Zaman Bağımlı Sayılır? </vt:lpstr>
      <vt:lpstr>Madde bağımlılığı belirtileri</vt:lpstr>
      <vt:lpstr>Bağımlılığın Zararları Nelerdir?  </vt:lpstr>
      <vt:lpstr>Madde Kullanımının Sosyal Hayata Etkisi</vt:lpstr>
      <vt:lpstr>Bağımlılık Yapan Maddeler</vt:lpstr>
      <vt:lpstr>Tütün (Sigara) Bağımlılığı…</vt:lpstr>
      <vt:lpstr>Sigaranın Zararları</vt:lpstr>
      <vt:lpstr>Sigaranın Zararları….</vt:lpstr>
      <vt:lpstr>Alkol Bağımlılığı…</vt:lpstr>
      <vt:lpstr>Felaketin Boyutu</vt:lpstr>
      <vt:lpstr>Alkol Ne Yapar?</vt:lpstr>
      <vt:lpstr>Madde bağımlılığında döngü</vt:lpstr>
      <vt:lpstr>Tedavi…</vt:lpstr>
      <vt:lpstr>Tedavi…</vt:lpstr>
      <vt:lpstr>Tedavi…</vt:lpstr>
      <vt:lpstr>Tedavi Süreci ve Sonrasında Öneriler</vt:lpstr>
      <vt:lpstr>Tedavi Süreci ve Sonrasında Öneriler</vt:lpstr>
      <vt:lpstr>TEKNOLOJİ BAĞIMLILIĞI</vt:lpstr>
      <vt:lpstr>İnternet ve Sosyal Medya Kullanım İstatistikleri</vt:lpstr>
      <vt:lpstr>İnternet ve Sosyal Medya Kullanım İstatistikleri</vt:lpstr>
      <vt:lpstr>İnternet ve Sosyal Medya Kullanım İstatistikleri</vt:lpstr>
      <vt:lpstr>İnternet ve Sosyal Medya Kullanım İstatistikleri</vt:lpstr>
      <vt:lpstr>AŞIRI İNTERNET/SOSYAL MEDYA KULLANIMININ ZARARLARI</vt:lpstr>
      <vt:lpstr>İNTERNET VE SOSYAL MEDYA BAĞIMLILIĞI</vt:lpstr>
      <vt:lpstr>Peki, internet bağımlılığı belirtileri nelerdir?</vt:lpstr>
      <vt:lpstr>İnternet bağımlılığı sonuçları</vt:lpstr>
      <vt:lpstr>BAĞIMLILIKLA MÜCADELE</vt:lpstr>
      <vt:lpstr>PowerPoint Sunusu</vt:lpstr>
      <vt:lpstr>Bağımlılık Tedavi Edilebilir</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Üniversite Yaşamına Giriş</dc:title>
  <dc:creator>Betül Düşünceli</dc:creator>
  <cp:lastModifiedBy>hh taylan</cp:lastModifiedBy>
  <cp:revision>35</cp:revision>
  <dcterms:created xsi:type="dcterms:W3CDTF">2023-07-24T07:52:00Z</dcterms:created>
  <dcterms:modified xsi:type="dcterms:W3CDTF">2023-09-20T07:25:15Z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